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10693400" cy="7556500"/>
  <p:notesSz cx="6858000" cy="9144000"/>
  <p:embeddedFontLst>
    <p:embeddedFont>
      <p:font typeface="Poppins" pitchFamily="2" charset="77"/>
      <p:regular r:id="rId5"/>
      <p:bold r:id="rId6"/>
      <p:italic r:id="rId7"/>
      <p:boldItalic r:id="rId8"/>
    </p:embeddedFont>
    <p:embeddedFont>
      <p:font typeface="Poppins Bold" pitchFamily="2" charset="77"/>
      <p:regular r:id="rId9"/>
      <p:bold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9588"/>
    <a:srgbClr val="F19D37"/>
    <a:srgbClr val="4995EB"/>
    <a:srgbClr val="EB6335"/>
    <a:srgbClr val="525C9F"/>
    <a:srgbClr val="FEC2AE"/>
    <a:srgbClr val="D4E9DF"/>
    <a:srgbClr val="EBB2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70" autoAdjust="0"/>
  </p:normalViewPr>
  <p:slideViewPr>
    <p:cSldViewPr>
      <p:cViewPr>
        <p:scale>
          <a:sx n="228" d="100"/>
          <a:sy n="228" d="100"/>
        </p:scale>
        <p:origin x="144" y="-59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presProps" Target="presProps.xml"/><Relationship Id="rId5" Type="http://schemas.openxmlformats.org/officeDocument/2006/relationships/font" Target="fonts/font1.fntdata"/><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4B1A22-59E3-6840-9186-F39F1D638E49}" type="datetimeFigureOut">
              <a:rPr lang="en-SI" smtClean="0"/>
              <a:t>9/28/26</a:t>
            </a:fld>
            <a:endParaRPr lang="en-SI"/>
          </a:p>
        </p:txBody>
      </p:sp>
      <p:sp>
        <p:nvSpPr>
          <p:cNvPr id="4" name="Slide Image Placeholder 3"/>
          <p:cNvSpPr>
            <a:spLocks noGrp="1" noRot="1" noChangeAspect="1"/>
          </p:cNvSpPr>
          <p:nvPr>
            <p:ph type="sldImg" idx="2"/>
          </p:nvPr>
        </p:nvSpPr>
        <p:spPr>
          <a:xfrm>
            <a:off x="1244600" y="1143000"/>
            <a:ext cx="4368800" cy="3086100"/>
          </a:xfrm>
          <a:prstGeom prst="rect">
            <a:avLst/>
          </a:prstGeom>
          <a:noFill/>
          <a:ln w="12700">
            <a:solidFill>
              <a:prstClr val="black"/>
            </a:solidFill>
          </a:ln>
        </p:spPr>
        <p:txBody>
          <a:bodyPr vert="horz" lIns="91440" tIns="45720" rIns="91440" bIns="45720" rtlCol="0" anchor="ctr"/>
          <a:lstStyle/>
          <a:p>
            <a:endParaRPr lang="en-S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D6C15F-D611-504F-9277-BA35BE127F6B}" type="slidenum">
              <a:rPr lang="en-SI" smtClean="0"/>
              <a:t>‹#›</a:t>
            </a:fld>
            <a:endParaRPr lang="en-SI"/>
          </a:p>
        </p:txBody>
      </p:sp>
    </p:spTree>
    <p:extLst>
      <p:ext uri="{BB962C8B-B14F-4D97-AF65-F5344CB8AC3E}">
        <p14:creationId xmlns:p14="http://schemas.microsoft.com/office/powerpoint/2010/main" val="3875375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I" dirty="0"/>
          </a:p>
        </p:txBody>
      </p:sp>
      <p:sp>
        <p:nvSpPr>
          <p:cNvPr id="4" name="Slide Number Placeholder 3"/>
          <p:cNvSpPr>
            <a:spLocks noGrp="1"/>
          </p:cNvSpPr>
          <p:nvPr>
            <p:ph type="sldNum" sz="quarter" idx="5"/>
          </p:nvPr>
        </p:nvSpPr>
        <p:spPr/>
        <p:txBody>
          <a:bodyPr/>
          <a:lstStyle/>
          <a:p>
            <a:fld id="{C3D6C15F-D611-504F-9277-BA35BE127F6B}" type="slidenum">
              <a:rPr lang="en-SI" smtClean="0"/>
              <a:t>1</a:t>
            </a:fld>
            <a:endParaRPr lang="en-SI"/>
          </a:p>
        </p:txBody>
      </p:sp>
    </p:spTree>
    <p:extLst>
      <p:ext uri="{BB962C8B-B14F-4D97-AF65-F5344CB8AC3E}">
        <p14:creationId xmlns:p14="http://schemas.microsoft.com/office/powerpoint/2010/main" val="2886386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I" dirty="0"/>
          </a:p>
        </p:txBody>
      </p:sp>
      <p:sp>
        <p:nvSpPr>
          <p:cNvPr id="4" name="Slide Number Placeholder 3"/>
          <p:cNvSpPr>
            <a:spLocks noGrp="1"/>
          </p:cNvSpPr>
          <p:nvPr>
            <p:ph type="sldNum" sz="quarter" idx="5"/>
          </p:nvPr>
        </p:nvSpPr>
        <p:spPr/>
        <p:txBody>
          <a:bodyPr/>
          <a:lstStyle/>
          <a:p>
            <a:fld id="{C3D6C15F-D611-504F-9277-BA35BE127F6B}" type="slidenum">
              <a:rPr lang="en-SI" smtClean="0"/>
              <a:t>2</a:t>
            </a:fld>
            <a:endParaRPr lang="en-SI"/>
          </a:p>
        </p:txBody>
      </p:sp>
    </p:spTree>
    <p:extLst>
      <p:ext uri="{BB962C8B-B14F-4D97-AF65-F5344CB8AC3E}">
        <p14:creationId xmlns:p14="http://schemas.microsoft.com/office/powerpoint/2010/main" val="4088340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1.png"/><Relationship Id="rId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Rounded Corners 7">
            <a:extLst>
              <a:ext uri="{FF2B5EF4-FFF2-40B4-BE49-F238E27FC236}">
                <a16:creationId xmlns:a16="http://schemas.microsoft.com/office/drawing/2014/main" id="{9B502739-5D37-406E-FB93-1C9A7814D2CD}"/>
              </a:ext>
            </a:extLst>
          </p:cNvPr>
          <p:cNvSpPr/>
          <p:nvPr/>
        </p:nvSpPr>
        <p:spPr>
          <a:xfrm>
            <a:off x="7250253" y="406174"/>
            <a:ext cx="3264521" cy="3406877"/>
          </a:xfrm>
          <a:prstGeom prst="roundRect">
            <a:avLst>
              <a:gd name="adj" fmla="val 6920"/>
            </a:avLst>
          </a:prstGeom>
          <a:solidFill>
            <a:srgbClr val="FEC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9" name="Rectangle: Rounded Corners 7">
            <a:extLst>
              <a:ext uri="{FF2B5EF4-FFF2-40B4-BE49-F238E27FC236}">
                <a16:creationId xmlns:a16="http://schemas.microsoft.com/office/drawing/2014/main" id="{036FC893-5D83-AB30-9CCD-EC43D44416FB}"/>
              </a:ext>
            </a:extLst>
          </p:cNvPr>
          <p:cNvSpPr/>
          <p:nvPr/>
        </p:nvSpPr>
        <p:spPr>
          <a:xfrm>
            <a:off x="3764458" y="406174"/>
            <a:ext cx="3205260" cy="2838676"/>
          </a:xfrm>
          <a:prstGeom prst="roundRect">
            <a:avLst>
              <a:gd name="adj" fmla="val 6920"/>
            </a:avLst>
          </a:prstGeom>
          <a:solidFill>
            <a:srgbClr val="D4E9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56" name="Picture 55">
            <a:extLst>
              <a:ext uri="{FF2B5EF4-FFF2-40B4-BE49-F238E27FC236}">
                <a16:creationId xmlns:a16="http://schemas.microsoft.com/office/drawing/2014/main" id="{9EA36BDC-2D02-1D38-E3FD-02B2CB390341}"/>
              </a:ext>
            </a:extLst>
          </p:cNvPr>
          <p:cNvPicPr>
            <a:picLocks noChangeAspect="1"/>
          </p:cNvPicPr>
          <p:nvPr/>
        </p:nvPicPr>
        <p:blipFill>
          <a:blip r:embed="rId3"/>
          <a:stretch>
            <a:fillRect/>
          </a:stretch>
        </p:blipFill>
        <p:spPr>
          <a:xfrm>
            <a:off x="8679" y="4105428"/>
            <a:ext cx="3624695" cy="3472076"/>
          </a:xfrm>
          <a:prstGeom prst="rect">
            <a:avLst/>
          </a:prstGeom>
        </p:spPr>
      </p:pic>
      <p:sp>
        <p:nvSpPr>
          <p:cNvPr id="3" name="Freeform 3"/>
          <p:cNvSpPr/>
          <p:nvPr/>
        </p:nvSpPr>
        <p:spPr>
          <a:xfrm flipH="1">
            <a:off x="558571" y="3026967"/>
            <a:ext cx="2657973" cy="4153083"/>
          </a:xfrm>
          <a:custGeom>
            <a:avLst/>
            <a:gdLst/>
            <a:ahLst/>
            <a:cxnLst/>
            <a:rect l="l" t="t" r="r" b="b"/>
            <a:pathLst>
              <a:path w="2657973" h="4153083">
                <a:moveTo>
                  <a:pt x="2657973" y="0"/>
                </a:moveTo>
                <a:lnTo>
                  <a:pt x="0" y="0"/>
                </a:lnTo>
                <a:lnTo>
                  <a:pt x="0" y="4153083"/>
                </a:lnTo>
                <a:lnTo>
                  <a:pt x="2657973" y="4153083"/>
                </a:lnTo>
                <a:lnTo>
                  <a:pt x="2657973" y="0"/>
                </a:lnTo>
                <a:close/>
              </a:path>
            </a:pathLst>
          </a:custGeom>
          <a:blipFill>
            <a:blip r:embed="rId4"/>
            <a:stretch>
              <a:fillRect/>
            </a:stretch>
          </a:blipFill>
        </p:spPr>
        <p:txBody>
          <a:bodyPr/>
          <a:lstStyle/>
          <a:p>
            <a:endParaRPr lang="en-MT"/>
          </a:p>
        </p:txBody>
      </p:sp>
      <p:sp>
        <p:nvSpPr>
          <p:cNvPr id="45" name="TextBox 45"/>
          <p:cNvSpPr txBox="1"/>
          <p:nvPr/>
        </p:nvSpPr>
        <p:spPr>
          <a:xfrm>
            <a:off x="247175" y="962634"/>
            <a:ext cx="3492891" cy="1292662"/>
          </a:xfrm>
          <a:prstGeom prst="rect">
            <a:avLst/>
          </a:prstGeom>
        </p:spPr>
        <p:txBody>
          <a:bodyPr lIns="0" tIns="0" rIns="0" bIns="0" rtlCol="0" anchor="t">
            <a:spAutoFit/>
          </a:bodyPr>
          <a:lstStyle/>
          <a:p>
            <a:pPr algn="l"/>
            <a:r>
              <a:rPr lang="en-US" sz="2800" b="1" dirty="0">
                <a:solidFill>
                  <a:srgbClr val="4995EB"/>
                </a:solidFill>
                <a:latin typeface="Poppins"/>
                <a:ea typeface="Poppins"/>
                <a:cs typeface="Poppins"/>
                <a:sym typeface="Poppins"/>
              </a:rPr>
              <a:t>Student</a:t>
            </a:r>
          </a:p>
          <a:p>
            <a:pPr algn="l"/>
            <a:r>
              <a:rPr lang="en-US" sz="2800" b="1" dirty="0">
                <a:solidFill>
                  <a:schemeClr val="tx1">
                    <a:lumMod val="65000"/>
                    <a:lumOff val="35000"/>
                  </a:schemeClr>
                </a:solidFill>
                <a:latin typeface="Poppins"/>
                <a:ea typeface="Poppins"/>
                <a:cs typeface="Poppins"/>
                <a:sym typeface="Poppins"/>
              </a:rPr>
              <a:t>Ambassador</a:t>
            </a:r>
          </a:p>
          <a:p>
            <a:pPr algn="l"/>
            <a:r>
              <a:rPr lang="en-US" sz="2800" b="1" dirty="0">
                <a:solidFill>
                  <a:srgbClr val="419588"/>
                </a:solidFill>
                <a:latin typeface="Poppins"/>
                <a:ea typeface="Poppins"/>
                <a:cs typeface="Poppins"/>
                <a:sym typeface="Poppins"/>
              </a:rPr>
              <a:t>Scheme</a:t>
            </a:r>
          </a:p>
        </p:txBody>
      </p:sp>
      <p:sp>
        <p:nvSpPr>
          <p:cNvPr id="46" name="TextBox 46"/>
          <p:cNvSpPr txBox="1"/>
          <p:nvPr/>
        </p:nvSpPr>
        <p:spPr>
          <a:xfrm>
            <a:off x="248266" y="2300444"/>
            <a:ext cx="3145404" cy="761747"/>
          </a:xfrm>
          <a:prstGeom prst="rect">
            <a:avLst/>
          </a:prstGeom>
        </p:spPr>
        <p:txBody>
          <a:bodyPr wrap="square" lIns="0" tIns="0" rIns="0" bIns="0" rtlCol="0" anchor="t">
            <a:spAutoFit/>
          </a:bodyPr>
          <a:lstStyle/>
          <a:p>
            <a:pPr algn="l">
              <a:lnSpc>
                <a:spcPts val="1470"/>
              </a:lnSpc>
            </a:pPr>
            <a:r>
              <a:rPr lang="en-US" sz="1050" dirty="0">
                <a:solidFill>
                  <a:schemeClr val="tx1">
                    <a:lumMod val="65000"/>
                    <a:lumOff val="35000"/>
                  </a:schemeClr>
                </a:solidFill>
                <a:latin typeface="Poppins"/>
                <a:ea typeface="Poppins"/>
                <a:cs typeface="Poppins"/>
                <a:sym typeface="Poppins"/>
              </a:rPr>
              <a:t>Connecting Students from Diverse Backgrounds with Young People from Underrepresented Backgrounds in the Community</a:t>
            </a:r>
          </a:p>
        </p:txBody>
      </p:sp>
      <p:sp>
        <p:nvSpPr>
          <p:cNvPr id="47" name="TextBox 47"/>
          <p:cNvSpPr txBox="1"/>
          <p:nvPr/>
        </p:nvSpPr>
        <p:spPr>
          <a:xfrm>
            <a:off x="190500" y="7018922"/>
            <a:ext cx="3238500" cy="106045"/>
          </a:xfrm>
          <a:prstGeom prst="rect">
            <a:avLst/>
          </a:prstGeom>
        </p:spPr>
        <p:txBody>
          <a:bodyPr lIns="0" tIns="0" rIns="0" bIns="0" rtlCol="0" anchor="t">
            <a:spAutoFit/>
          </a:bodyPr>
          <a:lstStyle/>
          <a:p>
            <a:pPr algn="l">
              <a:lnSpc>
                <a:spcPts val="845"/>
              </a:lnSpc>
            </a:pPr>
            <a:r>
              <a:rPr lang="en-US" sz="650">
                <a:solidFill>
                  <a:srgbClr val="FFFFFF"/>
                </a:solidFill>
                <a:latin typeface="Poppins"/>
                <a:ea typeface="Poppins"/>
                <a:cs typeface="Poppins"/>
                <a:sym typeface="Poppins"/>
              </a:rPr>
              <a:t>Project Ref: 2024-1-DE01-KA220-HED-000251679</a:t>
            </a:r>
          </a:p>
        </p:txBody>
      </p:sp>
      <p:sp>
        <p:nvSpPr>
          <p:cNvPr id="48" name="TextBox 48"/>
          <p:cNvSpPr txBox="1"/>
          <p:nvPr/>
        </p:nvSpPr>
        <p:spPr>
          <a:xfrm>
            <a:off x="190500" y="7158053"/>
            <a:ext cx="3238500" cy="447495"/>
          </a:xfrm>
          <a:prstGeom prst="rect">
            <a:avLst/>
          </a:prstGeom>
        </p:spPr>
        <p:txBody>
          <a:bodyPr lIns="0" tIns="0" rIns="0" bIns="0" rtlCol="0" anchor="t">
            <a:spAutoFit/>
          </a:bodyPr>
          <a:lstStyle/>
          <a:p>
            <a:pPr algn="l">
              <a:lnSpc>
                <a:spcPts val="714"/>
              </a:lnSpc>
            </a:pPr>
            <a:r>
              <a:rPr lang="en-US" sz="549" dirty="0">
                <a:solidFill>
                  <a:srgbClr val="FFFFFF"/>
                </a:solidFill>
                <a:latin typeface="Poppins"/>
                <a:ea typeface="Poppins"/>
                <a:cs typeface="Poppins"/>
                <a:sym typeface="Poppins"/>
              </a:rPr>
              <a:t>Funded by the European Union. Views and opinions expressed are however those of the author(s) only and do not necessarily reflect those of the European Union or German Academic Exchange Service (DAAD). Neither the European Union nor the granting authority can be held responsible</a:t>
            </a:r>
          </a:p>
          <a:p>
            <a:pPr algn="l">
              <a:lnSpc>
                <a:spcPts val="714"/>
              </a:lnSpc>
            </a:pPr>
            <a:r>
              <a:rPr lang="en-US" sz="549" dirty="0">
                <a:solidFill>
                  <a:srgbClr val="FFFFFF"/>
                </a:solidFill>
                <a:latin typeface="Poppins"/>
                <a:ea typeface="Poppins"/>
                <a:cs typeface="Poppins"/>
                <a:sym typeface="Poppins"/>
              </a:rPr>
              <a:t>for them.</a:t>
            </a:r>
          </a:p>
        </p:txBody>
      </p:sp>
      <p:sp>
        <p:nvSpPr>
          <p:cNvPr id="50" name="TextBox 50"/>
          <p:cNvSpPr txBox="1"/>
          <p:nvPr/>
        </p:nvSpPr>
        <p:spPr>
          <a:xfrm>
            <a:off x="3752228" y="3360714"/>
            <a:ext cx="3220090" cy="3331040"/>
          </a:xfrm>
          <a:prstGeom prst="rect">
            <a:avLst/>
          </a:prstGeom>
        </p:spPr>
        <p:txBody>
          <a:bodyPr wrap="square" lIns="0" tIns="0" rIns="0" bIns="0" rtlCol="0" anchor="t">
            <a:spAutoFit/>
          </a:bodyPr>
          <a:lstStyle/>
          <a:p>
            <a:pPr algn="l">
              <a:lnSpc>
                <a:spcPts val="1275"/>
              </a:lnSpc>
            </a:pPr>
            <a:r>
              <a:rPr lang="en-US" sz="1000" dirty="0">
                <a:solidFill>
                  <a:schemeClr val="tx1">
                    <a:lumMod val="65000"/>
                    <a:lumOff val="35000"/>
                  </a:schemeClr>
                </a:solidFill>
                <a:latin typeface="Poppins"/>
                <a:ea typeface="Poppins"/>
                <a:cs typeface="Poppins"/>
                <a:sym typeface="Poppins"/>
              </a:rPr>
              <a:t>The Student Ambassador Scheme is designed to harness the unique experiences and perspectives of students from diverse backgrounds, empowering them to connect with and inspire young people from underrepresented communities.</a:t>
            </a:r>
          </a:p>
          <a:p>
            <a:pPr algn="l">
              <a:lnSpc>
                <a:spcPts val="1275"/>
              </a:lnSpc>
            </a:pPr>
            <a:endParaRPr lang="en-US" sz="1000" dirty="0">
              <a:solidFill>
                <a:schemeClr val="tx1">
                  <a:lumMod val="65000"/>
                  <a:lumOff val="35000"/>
                </a:schemeClr>
              </a:solidFill>
              <a:latin typeface="Poppins"/>
              <a:ea typeface="Poppins"/>
              <a:cs typeface="Poppins"/>
              <a:sym typeface="Poppins"/>
            </a:endParaRPr>
          </a:p>
          <a:p>
            <a:pPr algn="l">
              <a:lnSpc>
                <a:spcPts val="1275"/>
              </a:lnSpc>
            </a:pPr>
            <a:r>
              <a:rPr lang="en-US" sz="1000" dirty="0">
                <a:solidFill>
                  <a:schemeClr val="tx1">
                    <a:lumMod val="65000"/>
                    <a:lumOff val="35000"/>
                  </a:schemeClr>
                </a:solidFill>
                <a:latin typeface="Poppins"/>
                <a:ea typeface="Poppins"/>
                <a:cs typeface="Poppins"/>
                <a:sym typeface="Poppins"/>
              </a:rPr>
              <a:t>Through structured engagement, training, and mentorship, ambassadors serve as relatable role models who demonstrate that higher education is accessible, achievable, and transformative.</a:t>
            </a:r>
          </a:p>
          <a:p>
            <a:pPr algn="l">
              <a:lnSpc>
                <a:spcPts val="1275"/>
              </a:lnSpc>
            </a:pPr>
            <a:endParaRPr lang="en-US" sz="1000" dirty="0">
              <a:solidFill>
                <a:schemeClr val="tx1">
                  <a:lumMod val="65000"/>
                  <a:lumOff val="35000"/>
                </a:schemeClr>
              </a:solidFill>
              <a:latin typeface="Poppins"/>
              <a:ea typeface="Poppins"/>
              <a:cs typeface="Poppins"/>
              <a:sym typeface="Poppins"/>
            </a:endParaRPr>
          </a:p>
          <a:p>
            <a:pPr algn="l">
              <a:lnSpc>
                <a:spcPts val="1275"/>
              </a:lnSpc>
            </a:pPr>
            <a:r>
              <a:rPr lang="en-US" sz="1000" b="1" dirty="0">
                <a:solidFill>
                  <a:schemeClr val="tx1">
                    <a:lumMod val="65000"/>
                    <a:lumOff val="35000"/>
                  </a:schemeClr>
                </a:solidFill>
                <a:latin typeface="Poppins"/>
                <a:ea typeface="Poppins"/>
                <a:cs typeface="Poppins"/>
                <a:sym typeface="Poppins"/>
              </a:rPr>
              <a:t>The scheme aims to:</a:t>
            </a:r>
          </a:p>
          <a:p>
            <a:pPr algn="l">
              <a:lnSpc>
                <a:spcPts val="1275"/>
              </a:lnSpc>
            </a:pPr>
            <a:r>
              <a:rPr lang="en-US" sz="1000" dirty="0">
                <a:solidFill>
                  <a:schemeClr val="tx1">
                    <a:lumMod val="65000"/>
                    <a:lumOff val="35000"/>
                  </a:schemeClr>
                </a:solidFill>
                <a:latin typeface="Poppins"/>
                <a:ea typeface="Poppins"/>
                <a:cs typeface="Poppins"/>
                <a:sym typeface="Poppins"/>
              </a:rPr>
              <a:t>• Widen participation in higher education</a:t>
            </a:r>
          </a:p>
          <a:p>
            <a:pPr algn="l">
              <a:lnSpc>
                <a:spcPts val="1275"/>
              </a:lnSpc>
            </a:pPr>
            <a:r>
              <a:rPr lang="en-US" sz="1000" dirty="0">
                <a:solidFill>
                  <a:schemeClr val="tx1">
                    <a:lumMod val="65000"/>
                    <a:lumOff val="35000"/>
                  </a:schemeClr>
                </a:solidFill>
                <a:latin typeface="Poppins"/>
                <a:ea typeface="Poppins"/>
                <a:cs typeface="Poppins"/>
                <a:sym typeface="Poppins"/>
              </a:rPr>
              <a:t>• Build bridges between universities and underrepresented communities</a:t>
            </a:r>
          </a:p>
          <a:p>
            <a:pPr algn="l">
              <a:lnSpc>
                <a:spcPts val="1275"/>
              </a:lnSpc>
            </a:pPr>
            <a:r>
              <a:rPr lang="en-US" sz="1000" dirty="0">
                <a:solidFill>
                  <a:schemeClr val="tx1">
                    <a:lumMod val="65000"/>
                    <a:lumOff val="35000"/>
                  </a:schemeClr>
                </a:solidFill>
                <a:latin typeface="Poppins"/>
                <a:ea typeface="Poppins"/>
                <a:cs typeface="Poppins"/>
                <a:sym typeface="Poppins"/>
              </a:rPr>
              <a:t>• Develop ambassadors' leadership and communication skills</a:t>
            </a:r>
          </a:p>
          <a:p>
            <a:pPr algn="l">
              <a:lnSpc>
                <a:spcPts val="1275"/>
              </a:lnSpc>
            </a:pPr>
            <a:r>
              <a:rPr lang="en-US" sz="1000" dirty="0">
                <a:solidFill>
                  <a:schemeClr val="tx1">
                    <a:lumMod val="65000"/>
                    <a:lumOff val="35000"/>
                  </a:schemeClr>
                </a:solidFill>
                <a:latin typeface="Poppins"/>
                <a:ea typeface="Poppins"/>
                <a:cs typeface="Poppins"/>
                <a:sym typeface="Poppins"/>
              </a:rPr>
              <a:t>• Create lasting positive impact in local communities</a:t>
            </a:r>
          </a:p>
        </p:txBody>
      </p:sp>
      <p:sp>
        <p:nvSpPr>
          <p:cNvPr id="51" name="TextBox 51"/>
          <p:cNvSpPr txBox="1"/>
          <p:nvPr/>
        </p:nvSpPr>
        <p:spPr>
          <a:xfrm>
            <a:off x="7526354" y="607260"/>
            <a:ext cx="3143250" cy="144207"/>
          </a:xfrm>
          <a:prstGeom prst="rect">
            <a:avLst/>
          </a:prstGeom>
        </p:spPr>
        <p:txBody>
          <a:bodyPr lIns="0" tIns="0" rIns="0" bIns="0" rtlCol="0" anchor="t">
            <a:spAutoFit/>
          </a:bodyPr>
          <a:lstStyle/>
          <a:p>
            <a:pPr algn="l">
              <a:lnSpc>
                <a:spcPts val="1099"/>
              </a:lnSpc>
            </a:pPr>
            <a:r>
              <a:rPr lang="en-US" sz="999" b="1" dirty="0">
                <a:solidFill>
                  <a:srgbClr val="EB6335"/>
                </a:solidFill>
                <a:latin typeface="Poppins"/>
                <a:ea typeface="Poppins"/>
                <a:cs typeface="Poppins"/>
                <a:sym typeface="Poppins"/>
              </a:rPr>
              <a:t> STEPPING INTO THE ROLE</a:t>
            </a:r>
          </a:p>
        </p:txBody>
      </p:sp>
      <p:sp>
        <p:nvSpPr>
          <p:cNvPr id="52" name="TextBox 52"/>
          <p:cNvSpPr txBox="1"/>
          <p:nvPr/>
        </p:nvSpPr>
        <p:spPr>
          <a:xfrm>
            <a:off x="8657703" y="1133490"/>
            <a:ext cx="1672679" cy="671338"/>
          </a:xfrm>
          <a:prstGeom prst="rect">
            <a:avLst/>
          </a:prstGeom>
        </p:spPr>
        <p:txBody>
          <a:bodyPr wrap="square" lIns="0" tIns="0" rIns="0" bIns="0" rtlCol="0" anchor="t">
            <a:spAutoFit/>
          </a:bodyPr>
          <a:lstStyle/>
          <a:p>
            <a:pPr algn="ctr">
              <a:lnSpc>
                <a:spcPts val="1330"/>
              </a:lnSpc>
            </a:pPr>
            <a:r>
              <a:rPr lang="en-US" sz="1200" b="1" i="1" dirty="0">
                <a:solidFill>
                  <a:srgbClr val="EB6335"/>
                </a:solidFill>
                <a:latin typeface="Poppins"/>
                <a:ea typeface="Poppins"/>
                <a:cs typeface="Poppins"/>
                <a:sym typeface="Poppins"/>
              </a:rPr>
              <a:t>“Being an ambassador gave me confidence I never knew I had”</a:t>
            </a:r>
          </a:p>
        </p:txBody>
      </p:sp>
      <p:sp>
        <p:nvSpPr>
          <p:cNvPr id="54" name="TextBox 54"/>
          <p:cNvSpPr txBox="1"/>
          <p:nvPr/>
        </p:nvSpPr>
        <p:spPr>
          <a:xfrm>
            <a:off x="7439274" y="2115763"/>
            <a:ext cx="2875500" cy="1511952"/>
          </a:xfrm>
          <a:prstGeom prst="rect">
            <a:avLst/>
          </a:prstGeom>
        </p:spPr>
        <p:txBody>
          <a:bodyPr wrap="square" lIns="0" tIns="0" rIns="0" bIns="0" rtlCol="0" anchor="t">
            <a:spAutoFit/>
          </a:bodyPr>
          <a:lstStyle/>
          <a:p>
            <a:pPr>
              <a:lnSpc>
                <a:spcPts val="1679"/>
              </a:lnSpc>
              <a:spcBef>
                <a:spcPct val="0"/>
              </a:spcBef>
            </a:pPr>
            <a:r>
              <a:rPr lang="en-US" sz="1050" dirty="0">
                <a:solidFill>
                  <a:schemeClr val="tx1">
                    <a:lumMod val="65000"/>
                    <a:lumOff val="35000"/>
                  </a:schemeClr>
                </a:solidFill>
                <a:latin typeface="Poppins" pitchFamily="2" charset="77"/>
                <a:ea typeface="Poppins Bold"/>
                <a:cs typeface="Poppins" pitchFamily="2" charset="77"/>
                <a:sym typeface="Poppins Bold"/>
              </a:rPr>
              <a:t>Freya – STEM Student, Engineering</a:t>
            </a:r>
          </a:p>
          <a:p>
            <a:pPr>
              <a:lnSpc>
                <a:spcPts val="1679"/>
              </a:lnSpc>
              <a:spcBef>
                <a:spcPct val="0"/>
              </a:spcBef>
            </a:pPr>
            <a:r>
              <a:rPr lang="en-US" sz="1050" dirty="0">
                <a:solidFill>
                  <a:schemeClr val="tx1">
                    <a:lumMod val="65000"/>
                    <a:lumOff val="35000"/>
                  </a:schemeClr>
                </a:solidFill>
                <a:latin typeface="Poppins" pitchFamily="2" charset="77"/>
                <a:ea typeface="Poppins Bold"/>
                <a:cs typeface="Poppins" pitchFamily="2" charset="77"/>
                <a:sym typeface="Poppins Bold"/>
              </a:rPr>
              <a:t>Freya is eager to develop her public speaking and leadership skills. She joined the scheme to build her confidence, tell her story, enhance her CV, and inspire girls from underrepresented communities to pursue careers in STEM. </a:t>
            </a:r>
          </a:p>
        </p:txBody>
      </p:sp>
      <p:pic>
        <p:nvPicPr>
          <p:cNvPr id="58" name="Picture 57">
            <a:extLst>
              <a:ext uri="{FF2B5EF4-FFF2-40B4-BE49-F238E27FC236}">
                <a16:creationId xmlns:a16="http://schemas.microsoft.com/office/drawing/2014/main" id="{8E0D2418-B109-F7CC-0F7B-321109EAFA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169" y="166368"/>
            <a:ext cx="1530350" cy="480395"/>
          </a:xfrm>
          <a:prstGeom prst="rect">
            <a:avLst/>
          </a:prstGeom>
        </p:spPr>
      </p:pic>
      <p:sp>
        <p:nvSpPr>
          <p:cNvPr id="59" name="Oval 58">
            <a:extLst>
              <a:ext uri="{FF2B5EF4-FFF2-40B4-BE49-F238E27FC236}">
                <a16:creationId xmlns:a16="http://schemas.microsoft.com/office/drawing/2014/main" id="{B806234F-15A2-2808-C9B2-E18C35193BC2}"/>
              </a:ext>
            </a:extLst>
          </p:cNvPr>
          <p:cNvSpPr/>
          <p:nvPr/>
        </p:nvSpPr>
        <p:spPr>
          <a:xfrm>
            <a:off x="2065033" y="-486781"/>
            <a:ext cx="1183109" cy="1183109"/>
          </a:xfrm>
          <a:prstGeom prst="ellipse">
            <a:avLst/>
          </a:prstGeom>
          <a:solidFill>
            <a:srgbClr val="F1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2" name="TextBox 61">
            <a:extLst>
              <a:ext uri="{FF2B5EF4-FFF2-40B4-BE49-F238E27FC236}">
                <a16:creationId xmlns:a16="http://schemas.microsoft.com/office/drawing/2014/main" id="{B1BFA0AB-C58C-365A-91E5-C89533108A61}"/>
              </a:ext>
            </a:extLst>
          </p:cNvPr>
          <p:cNvSpPr txBox="1"/>
          <p:nvPr/>
        </p:nvSpPr>
        <p:spPr>
          <a:xfrm>
            <a:off x="4943896" y="695567"/>
            <a:ext cx="1839665" cy="811761"/>
          </a:xfrm>
          <a:prstGeom prst="rect">
            <a:avLst/>
          </a:prstGeom>
          <a:noFill/>
        </p:spPr>
        <p:txBody>
          <a:bodyPr wrap="square">
            <a:spAutoFit/>
          </a:bodyPr>
          <a:lstStyle/>
          <a:p>
            <a:pPr algn="ctr">
              <a:lnSpc>
                <a:spcPts val="1400"/>
              </a:lnSpc>
            </a:pPr>
            <a:r>
              <a:rPr lang="en-US" sz="1100" b="1" i="1" dirty="0">
                <a:solidFill>
                  <a:srgbClr val="419588"/>
                </a:solidFill>
                <a:latin typeface="Poppins"/>
                <a:ea typeface="Poppins"/>
                <a:cs typeface="Poppins"/>
                <a:sym typeface="Poppins"/>
              </a:rPr>
              <a:t>“Every ambassador has a story that can open doors for someone else.”</a:t>
            </a:r>
          </a:p>
        </p:txBody>
      </p:sp>
      <p:pic>
        <p:nvPicPr>
          <p:cNvPr id="60" name="Picture 59">
            <a:extLst>
              <a:ext uri="{FF2B5EF4-FFF2-40B4-BE49-F238E27FC236}">
                <a16:creationId xmlns:a16="http://schemas.microsoft.com/office/drawing/2014/main" id="{322EC937-EBAC-F2A0-0CCE-E3FCE5B5B012}"/>
              </a:ext>
            </a:extLst>
          </p:cNvPr>
          <p:cNvPicPr>
            <a:picLocks noChangeAspect="1"/>
          </p:cNvPicPr>
          <p:nvPr/>
        </p:nvPicPr>
        <p:blipFill>
          <a:blip r:embed="rId6"/>
          <a:stretch>
            <a:fillRect/>
          </a:stretch>
        </p:blipFill>
        <p:spPr>
          <a:xfrm>
            <a:off x="3915041" y="574397"/>
            <a:ext cx="1079500" cy="1054100"/>
          </a:xfrm>
          <a:prstGeom prst="rect">
            <a:avLst/>
          </a:prstGeom>
        </p:spPr>
      </p:pic>
      <p:sp>
        <p:nvSpPr>
          <p:cNvPr id="49" name="TextBox 49"/>
          <p:cNvSpPr txBox="1"/>
          <p:nvPr/>
        </p:nvSpPr>
        <p:spPr>
          <a:xfrm>
            <a:off x="3976372" y="1829307"/>
            <a:ext cx="2771803" cy="1211870"/>
          </a:xfrm>
          <a:prstGeom prst="rect">
            <a:avLst/>
          </a:prstGeom>
        </p:spPr>
        <p:txBody>
          <a:bodyPr wrap="square" lIns="0" tIns="0" rIns="0" bIns="0" rtlCol="0" anchor="t">
            <a:spAutoFit/>
          </a:bodyPr>
          <a:lstStyle/>
          <a:p>
            <a:pPr algn="l">
              <a:lnSpc>
                <a:spcPts val="1400"/>
              </a:lnSpc>
            </a:pPr>
            <a:r>
              <a:rPr lang="en-US" sz="1000" dirty="0">
                <a:solidFill>
                  <a:schemeClr val="tx1">
                    <a:lumMod val="65000"/>
                    <a:lumOff val="35000"/>
                  </a:schemeClr>
                </a:solidFill>
                <a:latin typeface="Poppins" pitchFamily="2" charset="77"/>
                <a:ea typeface="Poppins Bold"/>
                <a:cs typeface="Poppins" pitchFamily="2" charset="77"/>
                <a:sym typeface="Poppins Bold"/>
              </a:rPr>
              <a:t>Nina is the first in her family to attend higher education. She is passionate about social justice and wants to give back to her community. She joined the ambassador scheme to help others like her see higher education as a real possibility.</a:t>
            </a:r>
          </a:p>
          <a:p>
            <a:pPr algn="l">
              <a:lnSpc>
                <a:spcPts val="979"/>
              </a:lnSpc>
            </a:pPr>
            <a:endParaRPr lang="en-US" sz="1000" b="1" dirty="0">
              <a:solidFill>
                <a:srgbClr val="0A483C"/>
              </a:solidFill>
              <a:latin typeface="Poppins Bold"/>
              <a:ea typeface="Poppins Bold"/>
              <a:cs typeface="Poppins Bold"/>
              <a:sym typeface="Poppins Bold"/>
            </a:endParaRPr>
          </a:p>
        </p:txBody>
      </p:sp>
      <p:sp>
        <p:nvSpPr>
          <p:cNvPr id="71" name="TextBox 70">
            <a:extLst>
              <a:ext uri="{FF2B5EF4-FFF2-40B4-BE49-F238E27FC236}">
                <a16:creationId xmlns:a16="http://schemas.microsoft.com/office/drawing/2014/main" id="{569C2919-BA51-DE3E-49BD-C8042B5CD71A}"/>
              </a:ext>
            </a:extLst>
          </p:cNvPr>
          <p:cNvSpPr txBox="1"/>
          <p:nvPr/>
        </p:nvSpPr>
        <p:spPr>
          <a:xfrm>
            <a:off x="7224291" y="3984764"/>
            <a:ext cx="3290484" cy="707886"/>
          </a:xfrm>
          <a:prstGeom prst="rect">
            <a:avLst/>
          </a:prstGeom>
          <a:noFill/>
        </p:spPr>
        <p:txBody>
          <a:bodyPr wrap="square">
            <a:spAutoFit/>
          </a:bodyPr>
          <a:lstStyle/>
          <a:p>
            <a:pPr algn="l"/>
            <a:r>
              <a:rPr lang="en-US" sz="1000" b="1" dirty="0">
                <a:solidFill>
                  <a:srgbClr val="525C9F"/>
                </a:solidFill>
                <a:latin typeface="Poppins Bold"/>
                <a:ea typeface="Poppins Bold"/>
                <a:cs typeface="Poppins Bold"/>
                <a:sym typeface="Poppins Bold"/>
              </a:rPr>
              <a:t>Personal &amp; Professional Growth</a:t>
            </a:r>
          </a:p>
          <a:p>
            <a:pPr algn="l"/>
            <a:r>
              <a:rPr lang="en-US" sz="1000" dirty="0">
                <a:solidFill>
                  <a:schemeClr val="tx1">
                    <a:lumMod val="65000"/>
                    <a:lumOff val="35000"/>
                  </a:schemeClr>
                </a:solidFill>
                <a:latin typeface="Poppins"/>
                <a:ea typeface="Poppins"/>
                <a:cs typeface="Poppins"/>
                <a:sym typeface="Poppins"/>
              </a:rPr>
              <a:t>• Enhanced communication and public speaking</a:t>
            </a:r>
          </a:p>
          <a:p>
            <a:pPr algn="l"/>
            <a:r>
              <a:rPr lang="en-US" sz="1000" dirty="0">
                <a:solidFill>
                  <a:schemeClr val="tx1">
                    <a:lumMod val="65000"/>
                    <a:lumOff val="35000"/>
                  </a:schemeClr>
                </a:solidFill>
                <a:latin typeface="Poppins"/>
                <a:ea typeface="Poppins"/>
                <a:cs typeface="Poppins"/>
                <a:sym typeface="Poppins"/>
              </a:rPr>
              <a:t>• Leadership development and self-confidence</a:t>
            </a:r>
          </a:p>
          <a:p>
            <a:pPr algn="l"/>
            <a:r>
              <a:rPr lang="en-US" sz="1000" dirty="0">
                <a:solidFill>
                  <a:schemeClr val="tx1">
                    <a:lumMod val="65000"/>
                    <a:lumOff val="35000"/>
                  </a:schemeClr>
                </a:solidFill>
                <a:latin typeface="Poppins"/>
                <a:ea typeface="Poppins"/>
                <a:cs typeface="Poppins"/>
                <a:sym typeface="Poppins"/>
              </a:rPr>
              <a:t>• Intercultural competence and empathy</a:t>
            </a:r>
          </a:p>
        </p:txBody>
      </p:sp>
      <p:sp>
        <p:nvSpPr>
          <p:cNvPr id="73" name="TextBox 72">
            <a:extLst>
              <a:ext uri="{FF2B5EF4-FFF2-40B4-BE49-F238E27FC236}">
                <a16:creationId xmlns:a16="http://schemas.microsoft.com/office/drawing/2014/main" id="{17E5E501-B032-587D-EA89-4BBDDF196864}"/>
              </a:ext>
            </a:extLst>
          </p:cNvPr>
          <p:cNvSpPr txBox="1"/>
          <p:nvPr/>
        </p:nvSpPr>
        <p:spPr>
          <a:xfrm>
            <a:off x="7276988" y="4616450"/>
            <a:ext cx="3290485" cy="1015663"/>
          </a:xfrm>
          <a:prstGeom prst="rect">
            <a:avLst/>
          </a:prstGeom>
          <a:noFill/>
        </p:spPr>
        <p:txBody>
          <a:bodyPr wrap="square">
            <a:spAutoFit/>
          </a:bodyPr>
          <a:lstStyle/>
          <a:p>
            <a:pPr algn="l"/>
            <a:endParaRPr lang="en-US" sz="1000" dirty="0">
              <a:solidFill>
                <a:srgbClr val="419588"/>
              </a:solidFill>
              <a:latin typeface="Poppins"/>
              <a:ea typeface="Poppins"/>
              <a:cs typeface="Poppins"/>
              <a:sym typeface="Poppins"/>
            </a:endParaRPr>
          </a:p>
          <a:p>
            <a:pPr algn="l"/>
            <a:r>
              <a:rPr lang="en-US" sz="1000" b="1" dirty="0">
                <a:solidFill>
                  <a:srgbClr val="419588"/>
                </a:solidFill>
                <a:latin typeface="Poppins Bold"/>
                <a:ea typeface="Poppins Bold"/>
                <a:cs typeface="Poppins Bold"/>
                <a:sym typeface="Poppins Bold"/>
              </a:rPr>
              <a:t>Community Connection &amp; Social Responsibility</a:t>
            </a:r>
          </a:p>
          <a:p>
            <a:pPr algn="l"/>
            <a:r>
              <a:rPr lang="en-US" sz="1000" dirty="0">
                <a:solidFill>
                  <a:schemeClr val="tx1">
                    <a:lumMod val="65000"/>
                    <a:lumOff val="35000"/>
                  </a:schemeClr>
                </a:solidFill>
                <a:latin typeface="Poppins"/>
                <a:ea typeface="Poppins"/>
                <a:cs typeface="Poppins"/>
                <a:sym typeface="Poppins"/>
              </a:rPr>
              <a:t>• Meaningful engagement with local communities</a:t>
            </a:r>
          </a:p>
          <a:p>
            <a:pPr algn="l"/>
            <a:r>
              <a:rPr lang="en-US" sz="1000" dirty="0">
                <a:solidFill>
                  <a:schemeClr val="tx1">
                    <a:lumMod val="65000"/>
                    <a:lumOff val="35000"/>
                  </a:schemeClr>
                </a:solidFill>
                <a:latin typeface="Poppins"/>
                <a:ea typeface="Poppins"/>
                <a:cs typeface="Poppins"/>
                <a:sym typeface="Poppins"/>
              </a:rPr>
              <a:t>• Advocacy for widening participation</a:t>
            </a:r>
          </a:p>
          <a:p>
            <a:pPr algn="l"/>
            <a:r>
              <a:rPr lang="en-US" sz="1000" dirty="0">
                <a:solidFill>
                  <a:schemeClr val="tx1">
                    <a:lumMod val="65000"/>
                    <a:lumOff val="35000"/>
                  </a:schemeClr>
                </a:solidFill>
                <a:latin typeface="Poppins"/>
                <a:ea typeface="Poppins"/>
                <a:cs typeface="Poppins"/>
                <a:sym typeface="Poppins"/>
              </a:rPr>
              <a:t>• Building trust across diverse groups</a:t>
            </a:r>
          </a:p>
        </p:txBody>
      </p:sp>
      <p:sp>
        <p:nvSpPr>
          <p:cNvPr id="77" name="TextBox 76">
            <a:extLst>
              <a:ext uri="{FF2B5EF4-FFF2-40B4-BE49-F238E27FC236}">
                <a16:creationId xmlns:a16="http://schemas.microsoft.com/office/drawing/2014/main" id="{E3E4581D-22E4-5935-383A-4516D0260AAD}"/>
              </a:ext>
            </a:extLst>
          </p:cNvPr>
          <p:cNvSpPr txBox="1"/>
          <p:nvPr/>
        </p:nvSpPr>
        <p:spPr>
          <a:xfrm>
            <a:off x="7276988" y="5709382"/>
            <a:ext cx="3801644" cy="707886"/>
          </a:xfrm>
          <a:prstGeom prst="rect">
            <a:avLst/>
          </a:prstGeom>
          <a:noFill/>
        </p:spPr>
        <p:txBody>
          <a:bodyPr wrap="square">
            <a:spAutoFit/>
          </a:bodyPr>
          <a:lstStyle/>
          <a:p>
            <a:pPr algn="l"/>
            <a:r>
              <a:rPr lang="en-US" sz="1000" b="1" dirty="0">
                <a:solidFill>
                  <a:srgbClr val="F19D37"/>
                </a:solidFill>
                <a:latin typeface="Poppins Bold"/>
                <a:ea typeface="Poppins Bold"/>
                <a:cs typeface="Poppins Bold"/>
                <a:sym typeface="Poppins Bold"/>
              </a:rPr>
              <a:t>Academic, Employability &amp; Career Benefits</a:t>
            </a:r>
          </a:p>
          <a:p>
            <a:pPr algn="l"/>
            <a:r>
              <a:rPr lang="en-US" sz="1000" dirty="0">
                <a:solidFill>
                  <a:schemeClr val="tx1">
                    <a:lumMod val="65000"/>
                    <a:lumOff val="35000"/>
                  </a:schemeClr>
                </a:solidFill>
                <a:latin typeface="Poppins"/>
                <a:ea typeface="Poppins"/>
                <a:cs typeface="Poppins"/>
                <a:sym typeface="Poppins"/>
              </a:rPr>
              <a:t>• Strengthened CV and graduate attributes</a:t>
            </a:r>
          </a:p>
          <a:p>
            <a:pPr algn="l"/>
            <a:r>
              <a:rPr lang="en-US" sz="1000" dirty="0">
                <a:solidFill>
                  <a:schemeClr val="tx1">
                    <a:lumMod val="65000"/>
                    <a:lumOff val="35000"/>
                  </a:schemeClr>
                </a:solidFill>
                <a:latin typeface="Poppins"/>
                <a:ea typeface="Poppins"/>
                <a:cs typeface="Poppins"/>
                <a:sym typeface="Poppins"/>
              </a:rPr>
              <a:t>• Networking with professionals and peers</a:t>
            </a:r>
          </a:p>
          <a:p>
            <a:pPr algn="l"/>
            <a:r>
              <a:rPr lang="en-US" sz="1000" dirty="0">
                <a:solidFill>
                  <a:schemeClr val="tx1">
                    <a:lumMod val="65000"/>
                    <a:lumOff val="35000"/>
                  </a:schemeClr>
                </a:solidFill>
                <a:latin typeface="Poppins"/>
                <a:ea typeface="Poppins"/>
                <a:cs typeface="Poppins"/>
                <a:sym typeface="Poppins"/>
              </a:rPr>
              <a:t>• Practical experience in outreach and mentoring</a:t>
            </a:r>
          </a:p>
        </p:txBody>
      </p:sp>
      <p:sp>
        <p:nvSpPr>
          <p:cNvPr id="53" name="TextBox 53"/>
          <p:cNvSpPr txBox="1"/>
          <p:nvPr/>
        </p:nvSpPr>
        <p:spPr>
          <a:xfrm>
            <a:off x="7387468" y="6394392"/>
            <a:ext cx="3143250" cy="769441"/>
          </a:xfrm>
          <a:prstGeom prst="rect">
            <a:avLst/>
          </a:prstGeom>
        </p:spPr>
        <p:txBody>
          <a:bodyPr wrap="square" lIns="0" tIns="0" rIns="0" bIns="0" rtlCol="0" anchor="t">
            <a:spAutoFit/>
          </a:bodyPr>
          <a:lstStyle/>
          <a:p>
            <a:pPr algn="l"/>
            <a:endParaRPr lang="en-US" sz="1000" dirty="0">
              <a:solidFill>
                <a:srgbClr val="4995EB"/>
              </a:solidFill>
              <a:latin typeface="Poppins"/>
              <a:ea typeface="Poppins"/>
              <a:cs typeface="Poppins"/>
              <a:sym typeface="Poppins"/>
            </a:endParaRPr>
          </a:p>
          <a:p>
            <a:pPr algn="l"/>
            <a:r>
              <a:rPr lang="en-US" sz="1000" b="1" dirty="0">
                <a:solidFill>
                  <a:srgbClr val="4995EB"/>
                </a:solidFill>
                <a:latin typeface="Poppins Bold"/>
                <a:ea typeface="Poppins Bold"/>
                <a:cs typeface="Poppins Bold"/>
                <a:sym typeface="Poppins Bold"/>
              </a:rPr>
              <a:t>Broader Institutional &amp; Civic Impact</a:t>
            </a:r>
          </a:p>
          <a:p>
            <a:pPr algn="l"/>
            <a:r>
              <a:rPr lang="en-US" sz="1000" dirty="0">
                <a:solidFill>
                  <a:schemeClr val="tx1">
                    <a:lumMod val="65000"/>
                    <a:lumOff val="35000"/>
                  </a:schemeClr>
                </a:solidFill>
                <a:latin typeface="Poppins"/>
                <a:ea typeface="Poppins"/>
                <a:cs typeface="Poppins"/>
                <a:sym typeface="Poppins"/>
              </a:rPr>
              <a:t>• Contributing to university access strategies</a:t>
            </a:r>
          </a:p>
          <a:p>
            <a:pPr algn="l"/>
            <a:r>
              <a:rPr lang="en-US" sz="1000" dirty="0">
                <a:solidFill>
                  <a:schemeClr val="tx1">
                    <a:lumMod val="65000"/>
                    <a:lumOff val="35000"/>
                  </a:schemeClr>
                </a:solidFill>
                <a:latin typeface="Poppins"/>
                <a:ea typeface="Poppins"/>
                <a:cs typeface="Poppins"/>
                <a:sym typeface="Poppins"/>
              </a:rPr>
              <a:t>• Shaping inclusive institutional culture</a:t>
            </a:r>
          </a:p>
          <a:p>
            <a:pPr algn="l"/>
            <a:r>
              <a:rPr lang="en-US" sz="1000" dirty="0">
                <a:solidFill>
                  <a:schemeClr val="tx1">
                    <a:lumMod val="65000"/>
                    <a:lumOff val="35000"/>
                  </a:schemeClr>
                </a:solidFill>
                <a:latin typeface="Poppins"/>
                <a:ea typeface="Poppins"/>
                <a:cs typeface="Poppins"/>
                <a:sym typeface="Poppins"/>
              </a:rPr>
              <a:t>• Inspiring the next generation of learners</a:t>
            </a:r>
          </a:p>
        </p:txBody>
      </p:sp>
      <p:pic>
        <p:nvPicPr>
          <p:cNvPr id="81" name="Picture 80">
            <a:extLst>
              <a:ext uri="{FF2B5EF4-FFF2-40B4-BE49-F238E27FC236}">
                <a16:creationId xmlns:a16="http://schemas.microsoft.com/office/drawing/2014/main" id="{8F829050-465C-3CFC-8023-FF3EB6179A7B}"/>
              </a:ext>
            </a:extLst>
          </p:cNvPr>
          <p:cNvPicPr>
            <a:picLocks noChangeAspect="1"/>
          </p:cNvPicPr>
          <p:nvPr/>
        </p:nvPicPr>
        <p:blipFill>
          <a:blip r:embed="rId7"/>
          <a:stretch>
            <a:fillRect/>
          </a:stretch>
        </p:blipFill>
        <p:spPr>
          <a:xfrm>
            <a:off x="7446123" y="929409"/>
            <a:ext cx="1104900" cy="1079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Rounded Corners 7">
            <a:extLst>
              <a:ext uri="{FF2B5EF4-FFF2-40B4-BE49-F238E27FC236}">
                <a16:creationId xmlns:a16="http://schemas.microsoft.com/office/drawing/2014/main" id="{51E46EB6-62A2-4503-47CA-79271B7DCFFA}"/>
              </a:ext>
            </a:extLst>
          </p:cNvPr>
          <p:cNvSpPr/>
          <p:nvPr/>
        </p:nvSpPr>
        <p:spPr>
          <a:xfrm>
            <a:off x="7202873" y="156303"/>
            <a:ext cx="3264521" cy="7243896"/>
          </a:xfrm>
          <a:prstGeom prst="roundRect">
            <a:avLst>
              <a:gd name="adj" fmla="val 692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7" name="Rectangle: Rounded Corners 7">
            <a:extLst>
              <a:ext uri="{FF2B5EF4-FFF2-40B4-BE49-F238E27FC236}">
                <a16:creationId xmlns:a16="http://schemas.microsoft.com/office/drawing/2014/main" id="{26B598E7-5FFE-40F3-9DEB-62AD81F70FDB}"/>
              </a:ext>
            </a:extLst>
          </p:cNvPr>
          <p:cNvSpPr/>
          <p:nvPr/>
        </p:nvSpPr>
        <p:spPr>
          <a:xfrm>
            <a:off x="9197548" y="5273008"/>
            <a:ext cx="1100787" cy="1027629"/>
          </a:xfrm>
          <a:prstGeom prst="roundRect">
            <a:avLst>
              <a:gd name="adj" fmla="val 692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8" name="Rectangle: Rounded Corners 7">
            <a:extLst>
              <a:ext uri="{FF2B5EF4-FFF2-40B4-BE49-F238E27FC236}">
                <a16:creationId xmlns:a16="http://schemas.microsoft.com/office/drawing/2014/main" id="{738D9CF0-4D6C-B621-CF64-87E68EAA7F61}"/>
              </a:ext>
            </a:extLst>
          </p:cNvPr>
          <p:cNvSpPr/>
          <p:nvPr/>
        </p:nvSpPr>
        <p:spPr>
          <a:xfrm>
            <a:off x="3629679" y="3549650"/>
            <a:ext cx="3264521" cy="3850547"/>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7" name="Rectangle: Rounded Corners 7">
            <a:extLst>
              <a:ext uri="{FF2B5EF4-FFF2-40B4-BE49-F238E27FC236}">
                <a16:creationId xmlns:a16="http://schemas.microsoft.com/office/drawing/2014/main" id="{5760316B-D3DA-128A-239F-C4CE3C4E994E}"/>
              </a:ext>
            </a:extLst>
          </p:cNvPr>
          <p:cNvSpPr/>
          <p:nvPr/>
        </p:nvSpPr>
        <p:spPr>
          <a:xfrm>
            <a:off x="3629679" y="203028"/>
            <a:ext cx="3264521" cy="3208438"/>
          </a:xfrm>
          <a:prstGeom prst="roundRect">
            <a:avLst>
              <a:gd name="adj" fmla="val 6920"/>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2" name="Rectangle: Rounded Corners 7">
            <a:extLst>
              <a:ext uri="{FF2B5EF4-FFF2-40B4-BE49-F238E27FC236}">
                <a16:creationId xmlns:a16="http://schemas.microsoft.com/office/drawing/2014/main" id="{A73FAD4C-65A3-09A6-7FDE-95B5AF52D942}"/>
              </a:ext>
            </a:extLst>
          </p:cNvPr>
          <p:cNvSpPr/>
          <p:nvPr/>
        </p:nvSpPr>
        <p:spPr>
          <a:xfrm>
            <a:off x="136971" y="196850"/>
            <a:ext cx="3264521" cy="1474403"/>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Freeform 2"/>
          <p:cNvSpPr/>
          <p:nvPr/>
        </p:nvSpPr>
        <p:spPr>
          <a:xfrm>
            <a:off x="1" y="5524557"/>
            <a:ext cx="3536536" cy="2031943"/>
          </a:xfrm>
          <a:custGeom>
            <a:avLst/>
            <a:gdLst/>
            <a:ahLst/>
            <a:cxnLst/>
            <a:rect l="l" t="t" r="r" b="b"/>
            <a:pathLst>
              <a:path w="3501435" h="2281344">
                <a:moveTo>
                  <a:pt x="0" y="0"/>
                </a:moveTo>
                <a:lnTo>
                  <a:pt x="3501435" y="0"/>
                </a:lnTo>
                <a:lnTo>
                  <a:pt x="3501435" y="2281344"/>
                </a:lnTo>
                <a:lnTo>
                  <a:pt x="0" y="2281344"/>
                </a:lnTo>
                <a:lnTo>
                  <a:pt x="0" y="0"/>
                </a:lnTo>
                <a:close/>
              </a:path>
            </a:pathLst>
          </a:custGeom>
          <a:blipFill>
            <a:blip r:embed="rId3"/>
            <a:stretch>
              <a:fillRect l="-77859" t="-107994" r="-69843" b="-47837"/>
            </a:stretch>
          </a:blipFill>
        </p:spPr>
        <p:txBody>
          <a:bodyPr/>
          <a:lstStyle/>
          <a:p>
            <a:endParaRPr lang="en-MT"/>
          </a:p>
        </p:txBody>
      </p:sp>
      <p:sp>
        <p:nvSpPr>
          <p:cNvPr id="40" name="Freeform 40"/>
          <p:cNvSpPr/>
          <p:nvPr/>
        </p:nvSpPr>
        <p:spPr>
          <a:xfrm>
            <a:off x="5965928" y="-769274"/>
            <a:ext cx="2222612" cy="2222612"/>
          </a:xfrm>
          <a:custGeom>
            <a:avLst/>
            <a:gdLst/>
            <a:ahLst/>
            <a:cxnLst/>
            <a:rect l="l" t="t" r="r" b="b"/>
            <a:pathLst>
              <a:path w="2222612" h="2222612">
                <a:moveTo>
                  <a:pt x="0" y="0"/>
                </a:moveTo>
                <a:lnTo>
                  <a:pt x="2222612" y="0"/>
                </a:lnTo>
                <a:lnTo>
                  <a:pt x="2222612" y="2222612"/>
                </a:lnTo>
                <a:lnTo>
                  <a:pt x="0" y="2222612"/>
                </a:lnTo>
                <a:lnTo>
                  <a:pt x="0" y="0"/>
                </a:lnTo>
                <a:close/>
              </a:path>
            </a:pathLst>
          </a:custGeom>
          <a:blipFill>
            <a:blip>
              <a:alphaModFix amt="36000"/>
              <a:extLst>
                <a:ext uri="{96DAC541-7B7A-43D3-8B79-37D633B846F1}">
                  <asvg:svgBlip xmlns:asvg="http://schemas.microsoft.com/office/drawing/2016/SVG/main" r:embed="rId4"/>
                </a:ext>
              </a:extLst>
            </a:blip>
            <a:stretch>
              <a:fillRect/>
            </a:stretch>
          </a:blipFill>
        </p:spPr>
        <p:txBody>
          <a:bodyPr/>
          <a:lstStyle/>
          <a:p>
            <a:endParaRPr lang="en-MT"/>
          </a:p>
        </p:txBody>
      </p:sp>
      <p:sp>
        <p:nvSpPr>
          <p:cNvPr id="43" name="TextBox 43"/>
          <p:cNvSpPr txBox="1"/>
          <p:nvPr/>
        </p:nvSpPr>
        <p:spPr>
          <a:xfrm>
            <a:off x="274293" y="328220"/>
            <a:ext cx="3286125" cy="157672"/>
          </a:xfrm>
          <a:prstGeom prst="rect">
            <a:avLst/>
          </a:prstGeom>
        </p:spPr>
        <p:txBody>
          <a:bodyPr lIns="0" tIns="0" rIns="0" bIns="0" rtlCol="0" anchor="t">
            <a:spAutoFit/>
          </a:bodyPr>
          <a:lstStyle/>
          <a:p>
            <a:pPr algn="l">
              <a:lnSpc>
                <a:spcPts val="1209"/>
              </a:lnSpc>
            </a:pPr>
            <a:r>
              <a:rPr lang="en-US" sz="1099" b="1" dirty="0">
                <a:solidFill>
                  <a:srgbClr val="525C9F"/>
                </a:solidFill>
                <a:latin typeface="Poppins Bold"/>
                <a:ea typeface="Poppins Bold"/>
                <a:cs typeface="Poppins Bold"/>
                <a:sym typeface="Poppins Bold"/>
              </a:rPr>
              <a:t>THE TRANSFORMATIVE ROLE</a:t>
            </a:r>
          </a:p>
        </p:txBody>
      </p:sp>
      <p:sp>
        <p:nvSpPr>
          <p:cNvPr id="44" name="TextBox 44"/>
          <p:cNvSpPr txBox="1"/>
          <p:nvPr/>
        </p:nvSpPr>
        <p:spPr>
          <a:xfrm>
            <a:off x="288325" y="591429"/>
            <a:ext cx="3286125" cy="922023"/>
          </a:xfrm>
          <a:prstGeom prst="rect">
            <a:avLst/>
          </a:prstGeom>
        </p:spPr>
        <p:txBody>
          <a:bodyPr lIns="0" tIns="0" rIns="0" bIns="0" rtlCol="0" anchor="t">
            <a:spAutoFit/>
          </a:bodyPr>
          <a:lstStyle/>
          <a:p>
            <a:pPr algn="l">
              <a:lnSpc>
                <a:spcPts val="1200"/>
              </a:lnSpc>
            </a:pPr>
            <a:r>
              <a:rPr lang="en-US" sz="800" dirty="0">
                <a:solidFill>
                  <a:srgbClr val="0A483C"/>
                </a:solidFill>
                <a:latin typeface="Poppins"/>
                <a:ea typeface="Poppins"/>
                <a:cs typeface="Poppins"/>
                <a:sym typeface="Poppins"/>
              </a:rPr>
              <a:t>As a Student Ambassador, you will develop:</a:t>
            </a:r>
          </a:p>
          <a:p>
            <a:pPr algn="l">
              <a:lnSpc>
                <a:spcPts val="1200"/>
              </a:lnSpc>
            </a:pPr>
            <a:r>
              <a:rPr lang="en-US" sz="800" dirty="0">
                <a:solidFill>
                  <a:srgbClr val="0A483C"/>
                </a:solidFill>
                <a:latin typeface="Poppins"/>
                <a:ea typeface="Poppins"/>
                <a:cs typeface="Poppins"/>
                <a:sym typeface="Poppins"/>
              </a:rPr>
              <a:t>• Active listening and mentoring skills</a:t>
            </a:r>
          </a:p>
          <a:p>
            <a:pPr algn="l">
              <a:lnSpc>
                <a:spcPts val="1200"/>
              </a:lnSpc>
            </a:pPr>
            <a:r>
              <a:rPr lang="en-US" sz="800" dirty="0">
                <a:solidFill>
                  <a:srgbClr val="0A483C"/>
                </a:solidFill>
                <a:latin typeface="Poppins"/>
                <a:ea typeface="Poppins"/>
                <a:cs typeface="Poppins"/>
                <a:sym typeface="Poppins"/>
              </a:rPr>
              <a:t>• Cultural awareness and sensitivity</a:t>
            </a:r>
          </a:p>
          <a:p>
            <a:pPr algn="l">
              <a:lnSpc>
                <a:spcPts val="1200"/>
              </a:lnSpc>
            </a:pPr>
            <a:r>
              <a:rPr lang="en-US" sz="800" dirty="0">
                <a:solidFill>
                  <a:srgbClr val="0A483C"/>
                </a:solidFill>
                <a:latin typeface="Poppins"/>
                <a:ea typeface="Poppins"/>
                <a:cs typeface="Poppins"/>
                <a:sym typeface="Poppins"/>
              </a:rPr>
              <a:t>• Event planning and facilitation</a:t>
            </a:r>
          </a:p>
          <a:p>
            <a:pPr algn="l">
              <a:lnSpc>
                <a:spcPts val="1200"/>
              </a:lnSpc>
            </a:pPr>
            <a:r>
              <a:rPr lang="en-US" sz="800" dirty="0">
                <a:solidFill>
                  <a:srgbClr val="0A483C"/>
                </a:solidFill>
                <a:latin typeface="Poppins"/>
                <a:ea typeface="Poppins"/>
                <a:cs typeface="Poppins"/>
                <a:sym typeface="Poppins"/>
              </a:rPr>
              <a:t>• Reflective practice and self-evaluation</a:t>
            </a:r>
          </a:p>
          <a:p>
            <a:pPr algn="l">
              <a:lnSpc>
                <a:spcPts val="1200"/>
              </a:lnSpc>
            </a:pPr>
            <a:r>
              <a:rPr lang="en-US" sz="800" dirty="0">
                <a:solidFill>
                  <a:srgbClr val="0A483C"/>
                </a:solidFill>
                <a:latin typeface="Poppins"/>
                <a:ea typeface="Poppins"/>
                <a:cs typeface="Poppins"/>
                <a:sym typeface="Poppins"/>
              </a:rPr>
              <a:t>• Teamwork and collaborative problem-solving</a:t>
            </a:r>
          </a:p>
        </p:txBody>
      </p:sp>
      <p:sp>
        <p:nvSpPr>
          <p:cNvPr id="45" name="TextBox 45"/>
          <p:cNvSpPr txBox="1"/>
          <p:nvPr/>
        </p:nvSpPr>
        <p:spPr>
          <a:xfrm>
            <a:off x="166046" y="1825020"/>
            <a:ext cx="3286125" cy="128059"/>
          </a:xfrm>
          <a:prstGeom prst="rect">
            <a:avLst/>
          </a:prstGeom>
        </p:spPr>
        <p:txBody>
          <a:bodyPr lIns="0" tIns="0" rIns="0" bIns="0" rtlCol="0" anchor="t">
            <a:spAutoFit/>
          </a:bodyPr>
          <a:lstStyle/>
          <a:p>
            <a:pPr algn="l">
              <a:lnSpc>
                <a:spcPts val="960"/>
              </a:lnSpc>
            </a:pPr>
            <a:r>
              <a:rPr lang="en-US" sz="800" b="1" dirty="0">
                <a:solidFill>
                  <a:srgbClr val="525C9F"/>
                </a:solidFill>
                <a:latin typeface="Poppins Bold"/>
                <a:ea typeface="Poppins Bold"/>
                <a:cs typeface="Poppins Bold"/>
                <a:sym typeface="Poppins Bold"/>
              </a:rPr>
              <a:t>Opportunities to Lead and Support</a:t>
            </a:r>
          </a:p>
        </p:txBody>
      </p:sp>
      <p:sp>
        <p:nvSpPr>
          <p:cNvPr id="46" name="TextBox 46"/>
          <p:cNvSpPr txBox="1"/>
          <p:nvPr/>
        </p:nvSpPr>
        <p:spPr>
          <a:xfrm>
            <a:off x="162680" y="2013613"/>
            <a:ext cx="3286125" cy="1684023"/>
          </a:xfrm>
          <a:prstGeom prst="rect">
            <a:avLst/>
          </a:prstGeom>
        </p:spPr>
        <p:txBody>
          <a:bodyPr lIns="0" tIns="0" rIns="0" bIns="0" rtlCol="0" anchor="t">
            <a:spAutoFit/>
          </a:bodyPr>
          <a:lstStyle/>
          <a:p>
            <a:pPr algn="l">
              <a:lnSpc>
                <a:spcPts val="1200"/>
              </a:lnSpc>
            </a:pPr>
            <a:r>
              <a:rPr lang="en-US" sz="800" dirty="0">
                <a:solidFill>
                  <a:srgbClr val="0A483C"/>
                </a:solidFill>
                <a:latin typeface="Poppins"/>
                <a:ea typeface="Poppins"/>
                <a:cs typeface="Poppins"/>
                <a:sym typeface="Poppins"/>
              </a:rPr>
              <a:t>Key responsibilities include:</a:t>
            </a:r>
          </a:p>
          <a:p>
            <a:pPr algn="l">
              <a:lnSpc>
                <a:spcPts val="1200"/>
              </a:lnSpc>
            </a:pPr>
            <a:r>
              <a:rPr lang="en-US" sz="800" dirty="0">
                <a:solidFill>
                  <a:srgbClr val="0A483C"/>
                </a:solidFill>
                <a:latin typeface="Poppins"/>
                <a:ea typeface="Poppins"/>
                <a:cs typeface="Poppins"/>
                <a:sym typeface="Poppins"/>
              </a:rPr>
              <a:t>• Delivering campus tours and taster sessions</a:t>
            </a:r>
          </a:p>
          <a:p>
            <a:pPr algn="l">
              <a:lnSpc>
                <a:spcPts val="1200"/>
              </a:lnSpc>
            </a:pPr>
            <a:r>
              <a:rPr lang="en-US" sz="800" dirty="0">
                <a:solidFill>
                  <a:srgbClr val="0A483C"/>
                </a:solidFill>
                <a:latin typeface="Poppins"/>
                <a:ea typeface="Poppins"/>
                <a:cs typeface="Poppins"/>
                <a:sym typeface="Poppins"/>
              </a:rPr>
              <a:t>• Supporting outreach events in schools and communities</a:t>
            </a:r>
          </a:p>
          <a:p>
            <a:pPr algn="l">
              <a:lnSpc>
                <a:spcPts val="1200"/>
              </a:lnSpc>
            </a:pPr>
            <a:r>
              <a:rPr lang="en-US" sz="800" dirty="0">
                <a:solidFill>
                  <a:srgbClr val="0A483C"/>
                </a:solidFill>
                <a:latin typeface="Poppins"/>
                <a:ea typeface="Poppins"/>
                <a:cs typeface="Poppins"/>
                <a:sym typeface="Poppins"/>
              </a:rPr>
              <a:t>• Mentoring prospective students one-to-one</a:t>
            </a:r>
          </a:p>
          <a:p>
            <a:pPr algn="l">
              <a:lnSpc>
                <a:spcPts val="1200"/>
              </a:lnSpc>
            </a:pPr>
            <a:r>
              <a:rPr lang="en-US" sz="800" dirty="0">
                <a:solidFill>
                  <a:srgbClr val="0A483C"/>
                </a:solidFill>
                <a:latin typeface="Poppins"/>
                <a:ea typeface="Poppins"/>
                <a:cs typeface="Poppins"/>
                <a:sym typeface="Poppins"/>
              </a:rPr>
              <a:t>• Creating content for social media campaigns</a:t>
            </a:r>
          </a:p>
          <a:p>
            <a:pPr algn="l">
              <a:lnSpc>
                <a:spcPts val="1200"/>
              </a:lnSpc>
            </a:pPr>
            <a:r>
              <a:rPr lang="en-US" sz="800" dirty="0">
                <a:solidFill>
                  <a:srgbClr val="0A483C"/>
                </a:solidFill>
                <a:latin typeface="Poppins"/>
                <a:ea typeface="Poppins"/>
                <a:cs typeface="Poppins"/>
                <a:sym typeface="Poppins"/>
              </a:rPr>
              <a:t>• Representing the university at open days and fairs</a:t>
            </a:r>
          </a:p>
          <a:p>
            <a:pPr algn="l">
              <a:lnSpc>
                <a:spcPts val="1200"/>
              </a:lnSpc>
            </a:pPr>
            <a:endParaRPr lang="en-US" sz="800" dirty="0">
              <a:solidFill>
                <a:srgbClr val="0A483C"/>
              </a:solidFill>
              <a:latin typeface="Poppins"/>
              <a:ea typeface="Poppins"/>
              <a:cs typeface="Poppins"/>
              <a:sym typeface="Poppins"/>
            </a:endParaRPr>
          </a:p>
          <a:p>
            <a:pPr algn="l">
              <a:lnSpc>
                <a:spcPts val="1200"/>
              </a:lnSpc>
            </a:pPr>
            <a:r>
              <a:rPr lang="en-US" sz="800" dirty="0">
                <a:solidFill>
                  <a:srgbClr val="0A483C"/>
                </a:solidFill>
                <a:latin typeface="Poppins"/>
                <a:ea typeface="Poppins"/>
                <a:cs typeface="Poppins"/>
                <a:sym typeface="Poppins"/>
              </a:rPr>
              <a:t>All ambassadors must complete safeguarding training before engaging with young people. The university maintains robust safeguarding policies to protect both ambassadors and the communities they serve.</a:t>
            </a:r>
          </a:p>
        </p:txBody>
      </p:sp>
      <p:sp>
        <p:nvSpPr>
          <p:cNvPr id="47" name="TextBox 47"/>
          <p:cNvSpPr txBox="1"/>
          <p:nvPr/>
        </p:nvSpPr>
        <p:spPr>
          <a:xfrm>
            <a:off x="138200" y="3812711"/>
            <a:ext cx="3286125" cy="128059"/>
          </a:xfrm>
          <a:prstGeom prst="rect">
            <a:avLst/>
          </a:prstGeom>
        </p:spPr>
        <p:txBody>
          <a:bodyPr lIns="0" tIns="0" rIns="0" bIns="0" rtlCol="0" anchor="t">
            <a:spAutoFit/>
          </a:bodyPr>
          <a:lstStyle/>
          <a:p>
            <a:pPr algn="l">
              <a:lnSpc>
                <a:spcPts val="960"/>
              </a:lnSpc>
            </a:pPr>
            <a:r>
              <a:rPr lang="en-US" sz="800" b="1" dirty="0">
                <a:solidFill>
                  <a:srgbClr val="525C9F"/>
                </a:solidFill>
                <a:latin typeface="Poppins Bold"/>
                <a:ea typeface="Poppins Bold"/>
                <a:cs typeface="Poppins Bold"/>
                <a:sym typeface="Poppins Bold"/>
              </a:rPr>
              <a:t>Eligibility Criteria and Application</a:t>
            </a:r>
          </a:p>
        </p:txBody>
      </p:sp>
      <p:sp>
        <p:nvSpPr>
          <p:cNvPr id="48" name="TextBox 48"/>
          <p:cNvSpPr txBox="1"/>
          <p:nvPr/>
        </p:nvSpPr>
        <p:spPr>
          <a:xfrm>
            <a:off x="138200" y="3843474"/>
            <a:ext cx="3286125" cy="1684023"/>
          </a:xfrm>
          <a:prstGeom prst="rect">
            <a:avLst/>
          </a:prstGeom>
        </p:spPr>
        <p:txBody>
          <a:bodyPr lIns="0" tIns="0" rIns="0" bIns="0" rtlCol="0" anchor="t">
            <a:spAutoFit/>
          </a:bodyPr>
          <a:lstStyle/>
          <a:p>
            <a:pPr marL="0" lvl="0" indent="0" algn="l">
              <a:lnSpc>
                <a:spcPts val="1200"/>
              </a:lnSpc>
              <a:spcBef>
                <a:spcPct val="0"/>
              </a:spcBef>
            </a:pPr>
            <a:endParaRPr dirty="0"/>
          </a:p>
          <a:p>
            <a:pPr marL="0" lvl="0" indent="0" algn="l">
              <a:lnSpc>
                <a:spcPts val="1200"/>
              </a:lnSpc>
              <a:spcBef>
                <a:spcPct val="0"/>
              </a:spcBef>
            </a:pPr>
            <a:r>
              <a:rPr lang="en-US" sz="800" u="none" strike="noStrike" dirty="0">
                <a:solidFill>
                  <a:srgbClr val="0A483C"/>
                </a:solidFill>
                <a:latin typeface="Poppins"/>
                <a:ea typeface="Poppins"/>
                <a:cs typeface="Poppins"/>
                <a:sym typeface="Poppins"/>
              </a:rPr>
              <a:t>• Currently enrolled undergraduate or postgraduate student</a:t>
            </a:r>
          </a:p>
          <a:p>
            <a:pPr marL="0" lvl="0" indent="0" algn="l">
              <a:lnSpc>
                <a:spcPts val="1200"/>
              </a:lnSpc>
              <a:spcBef>
                <a:spcPct val="0"/>
              </a:spcBef>
            </a:pPr>
            <a:r>
              <a:rPr lang="en-US" sz="800" u="none" strike="noStrike" dirty="0">
                <a:solidFill>
                  <a:srgbClr val="0A483C"/>
                </a:solidFill>
                <a:latin typeface="Poppins"/>
                <a:ea typeface="Poppins"/>
                <a:cs typeface="Poppins"/>
                <a:sym typeface="Poppins"/>
              </a:rPr>
              <a:t>• From a widening participation background (first generation, care-experienced, low-income, ethnic minority, mature learner, or disabled)</a:t>
            </a:r>
          </a:p>
          <a:p>
            <a:pPr marL="0" lvl="0" indent="0" algn="l">
              <a:lnSpc>
                <a:spcPts val="1200"/>
              </a:lnSpc>
              <a:spcBef>
                <a:spcPct val="0"/>
              </a:spcBef>
            </a:pPr>
            <a:r>
              <a:rPr lang="en-US" sz="800" u="none" strike="noStrike" dirty="0">
                <a:solidFill>
                  <a:srgbClr val="0A483C"/>
                </a:solidFill>
                <a:latin typeface="Poppins"/>
                <a:ea typeface="Poppins"/>
                <a:cs typeface="Poppins"/>
                <a:sym typeface="Poppins"/>
              </a:rPr>
              <a:t>• Good academic standing</a:t>
            </a:r>
          </a:p>
          <a:p>
            <a:pPr marL="0" lvl="0" indent="0" algn="l">
              <a:lnSpc>
                <a:spcPts val="1200"/>
              </a:lnSpc>
              <a:spcBef>
                <a:spcPct val="0"/>
              </a:spcBef>
            </a:pPr>
            <a:r>
              <a:rPr lang="en-US" sz="800" u="none" strike="noStrike" dirty="0">
                <a:solidFill>
                  <a:srgbClr val="0A483C"/>
                </a:solidFill>
                <a:latin typeface="Poppins"/>
                <a:ea typeface="Poppins"/>
                <a:cs typeface="Poppins"/>
                <a:sym typeface="Poppins"/>
              </a:rPr>
              <a:t>• Commitment to at least one academic year</a:t>
            </a:r>
          </a:p>
          <a:p>
            <a:pPr marL="0" lvl="0" indent="0" algn="l">
              <a:lnSpc>
                <a:spcPts val="1200"/>
              </a:lnSpc>
              <a:spcBef>
                <a:spcPct val="0"/>
              </a:spcBef>
            </a:pPr>
            <a:endParaRPr lang="en-US" sz="800" u="none" strike="noStrike" dirty="0">
              <a:solidFill>
                <a:srgbClr val="0A483C"/>
              </a:solidFill>
              <a:latin typeface="Poppins"/>
              <a:ea typeface="Poppins"/>
              <a:cs typeface="Poppins"/>
              <a:sym typeface="Poppins"/>
            </a:endParaRPr>
          </a:p>
          <a:p>
            <a:pPr marL="0" lvl="0" indent="0" algn="l">
              <a:lnSpc>
                <a:spcPts val="1200"/>
              </a:lnSpc>
              <a:spcBef>
                <a:spcPct val="0"/>
              </a:spcBef>
            </a:pPr>
            <a:r>
              <a:rPr lang="en-US" sz="800" u="none" strike="noStrike" dirty="0">
                <a:solidFill>
                  <a:srgbClr val="0A483C"/>
                </a:solidFill>
                <a:latin typeface="Poppins"/>
                <a:ea typeface="Poppins"/>
                <a:cs typeface="Poppins"/>
                <a:sym typeface="Poppins"/>
              </a:rPr>
              <a:t>Application process: Complete the online application form, attend a short informal interview, and provide one academic reference.</a:t>
            </a:r>
          </a:p>
        </p:txBody>
      </p:sp>
      <p:sp>
        <p:nvSpPr>
          <p:cNvPr id="49" name="TextBox 49"/>
          <p:cNvSpPr txBox="1"/>
          <p:nvPr/>
        </p:nvSpPr>
        <p:spPr>
          <a:xfrm>
            <a:off x="3793874" y="319094"/>
            <a:ext cx="3238500" cy="144207"/>
          </a:xfrm>
          <a:prstGeom prst="rect">
            <a:avLst/>
          </a:prstGeom>
        </p:spPr>
        <p:txBody>
          <a:bodyPr lIns="0" tIns="0" rIns="0" bIns="0" rtlCol="0" anchor="t">
            <a:spAutoFit/>
          </a:bodyPr>
          <a:lstStyle/>
          <a:p>
            <a:pPr algn="l">
              <a:lnSpc>
                <a:spcPts val="1099"/>
              </a:lnSpc>
            </a:pPr>
            <a:r>
              <a:rPr lang="en-US" sz="999" b="1" dirty="0">
                <a:solidFill>
                  <a:srgbClr val="F19D37"/>
                </a:solidFill>
                <a:latin typeface="Poppins"/>
                <a:ea typeface="Poppins"/>
                <a:cs typeface="Poppins"/>
                <a:sym typeface="Poppins"/>
              </a:rPr>
              <a:t>TRAINING</a:t>
            </a:r>
          </a:p>
        </p:txBody>
      </p:sp>
      <p:sp>
        <p:nvSpPr>
          <p:cNvPr id="50" name="TextBox 50"/>
          <p:cNvSpPr txBox="1"/>
          <p:nvPr/>
        </p:nvSpPr>
        <p:spPr>
          <a:xfrm>
            <a:off x="3821661" y="515555"/>
            <a:ext cx="3238500" cy="2768065"/>
          </a:xfrm>
          <a:prstGeom prst="rect">
            <a:avLst/>
          </a:prstGeom>
        </p:spPr>
        <p:txBody>
          <a:bodyPr lIns="0" tIns="0" rIns="0" bIns="0" rtlCol="0" anchor="t">
            <a:spAutoFit/>
          </a:bodyPr>
          <a:lstStyle/>
          <a:p>
            <a:pPr algn="l">
              <a:lnSpc>
                <a:spcPts val="900"/>
              </a:lnSpc>
            </a:pPr>
            <a:r>
              <a:rPr lang="en-US" sz="800" b="1" dirty="0">
                <a:solidFill>
                  <a:srgbClr val="F19D37"/>
                </a:solidFill>
                <a:latin typeface="Poppins Bold"/>
                <a:ea typeface="Poppins Bold"/>
                <a:cs typeface="Poppins Bold"/>
                <a:sym typeface="Poppins Bold"/>
              </a:rPr>
              <a:t>Mandatory Training</a:t>
            </a:r>
          </a:p>
          <a:p>
            <a:pPr algn="l">
              <a:lnSpc>
                <a:spcPts val="900"/>
              </a:lnSpc>
            </a:pPr>
            <a:r>
              <a:rPr lang="en-US" sz="800" dirty="0">
                <a:solidFill>
                  <a:schemeClr val="tx1">
                    <a:lumMod val="65000"/>
                    <a:lumOff val="35000"/>
                  </a:schemeClr>
                </a:solidFill>
                <a:latin typeface="Poppins"/>
                <a:ea typeface="Poppins"/>
                <a:cs typeface="Poppins"/>
                <a:sym typeface="Poppins"/>
              </a:rPr>
              <a:t>• Safeguarding and child protection</a:t>
            </a:r>
          </a:p>
          <a:p>
            <a:pPr algn="l">
              <a:lnSpc>
                <a:spcPts val="900"/>
              </a:lnSpc>
            </a:pPr>
            <a:r>
              <a:rPr lang="en-US" sz="800" dirty="0">
                <a:solidFill>
                  <a:schemeClr val="tx1">
                    <a:lumMod val="65000"/>
                    <a:lumOff val="35000"/>
                  </a:schemeClr>
                </a:solidFill>
                <a:latin typeface="Poppins"/>
                <a:ea typeface="Poppins"/>
                <a:cs typeface="Poppins"/>
                <a:sym typeface="Poppins"/>
              </a:rPr>
              <a:t>• Equality, diversity and inclusion</a:t>
            </a:r>
          </a:p>
          <a:p>
            <a:pPr algn="l">
              <a:lnSpc>
                <a:spcPts val="900"/>
              </a:lnSpc>
            </a:pPr>
            <a:r>
              <a:rPr lang="en-US" sz="800" dirty="0">
                <a:solidFill>
                  <a:schemeClr val="tx1">
                    <a:lumMod val="65000"/>
                    <a:lumOff val="35000"/>
                  </a:schemeClr>
                </a:solidFill>
                <a:latin typeface="Poppins"/>
                <a:ea typeface="Poppins"/>
                <a:cs typeface="Poppins"/>
                <a:sym typeface="Poppins"/>
              </a:rPr>
              <a:t>• Data protection and confidentiality</a:t>
            </a:r>
          </a:p>
          <a:p>
            <a:pPr algn="l">
              <a:lnSpc>
                <a:spcPts val="900"/>
              </a:lnSpc>
            </a:pPr>
            <a:r>
              <a:rPr lang="en-US" sz="800" dirty="0">
                <a:solidFill>
                  <a:schemeClr val="tx1">
                    <a:lumMod val="65000"/>
                    <a:lumOff val="35000"/>
                  </a:schemeClr>
                </a:solidFill>
                <a:latin typeface="Poppins"/>
                <a:ea typeface="Poppins"/>
                <a:cs typeface="Poppins"/>
                <a:sym typeface="Poppins"/>
              </a:rPr>
              <a:t>• Health and safety awareness</a:t>
            </a:r>
          </a:p>
          <a:p>
            <a:pPr algn="l">
              <a:lnSpc>
                <a:spcPts val="900"/>
              </a:lnSpc>
            </a:pPr>
            <a:r>
              <a:rPr lang="en-US" sz="800" dirty="0">
                <a:solidFill>
                  <a:schemeClr val="tx1">
                    <a:lumMod val="65000"/>
                    <a:lumOff val="35000"/>
                  </a:schemeClr>
                </a:solidFill>
                <a:latin typeface="Poppins"/>
                <a:ea typeface="Poppins"/>
                <a:cs typeface="Poppins"/>
                <a:sym typeface="Poppins"/>
              </a:rPr>
              <a:t>• Boundaries and professional conduct</a:t>
            </a:r>
          </a:p>
          <a:p>
            <a:pPr algn="l">
              <a:lnSpc>
                <a:spcPts val="900"/>
              </a:lnSpc>
            </a:pPr>
            <a:endParaRPr lang="en-US" sz="800" dirty="0">
              <a:solidFill>
                <a:schemeClr val="tx1">
                  <a:lumMod val="65000"/>
                  <a:lumOff val="35000"/>
                </a:schemeClr>
              </a:solidFill>
              <a:latin typeface="Poppins"/>
              <a:ea typeface="Poppins"/>
              <a:cs typeface="Poppins"/>
              <a:sym typeface="Poppins"/>
            </a:endParaRPr>
          </a:p>
          <a:p>
            <a:pPr algn="l">
              <a:lnSpc>
                <a:spcPts val="900"/>
              </a:lnSpc>
            </a:pPr>
            <a:r>
              <a:rPr lang="en-US" sz="800" b="1" dirty="0">
                <a:solidFill>
                  <a:srgbClr val="F19D37"/>
                </a:solidFill>
                <a:latin typeface="Poppins Bold"/>
                <a:ea typeface="Poppins Bold"/>
                <a:cs typeface="Poppins Bold"/>
                <a:sym typeface="Poppins Bold"/>
              </a:rPr>
              <a:t>Top-Up Training</a:t>
            </a:r>
          </a:p>
          <a:p>
            <a:pPr algn="l">
              <a:lnSpc>
                <a:spcPts val="900"/>
              </a:lnSpc>
            </a:pPr>
            <a:r>
              <a:rPr lang="en-US" sz="800" dirty="0">
                <a:solidFill>
                  <a:schemeClr val="tx1">
                    <a:lumMod val="65000"/>
                    <a:lumOff val="35000"/>
                  </a:schemeClr>
                </a:solidFill>
                <a:latin typeface="Poppins"/>
                <a:ea typeface="Poppins"/>
                <a:cs typeface="Poppins"/>
                <a:sym typeface="Poppins"/>
              </a:rPr>
              <a:t>• Public speaking and presentation skills</a:t>
            </a:r>
          </a:p>
          <a:p>
            <a:pPr algn="l">
              <a:lnSpc>
                <a:spcPts val="900"/>
              </a:lnSpc>
            </a:pPr>
            <a:r>
              <a:rPr lang="en-US" sz="800" dirty="0">
                <a:solidFill>
                  <a:schemeClr val="tx1">
                    <a:lumMod val="65000"/>
                    <a:lumOff val="35000"/>
                  </a:schemeClr>
                </a:solidFill>
                <a:latin typeface="Poppins"/>
                <a:ea typeface="Poppins"/>
                <a:cs typeface="Poppins"/>
                <a:sym typeface="Poppins"/>
              </a:rPr>
              <a:t>• Mental health first aid awareness</a:t>
            </a:r>
          </a:p>
          <a:p>
            <a:pPr algn="l">
              <a:lnSpc>
                <a:spcPts val="900"/>
              </a:lnSpc>
            </a:pPr>
            <a:r>
              <a:rPr lang="en-US" sz="800" dirty="0">
                <a:solidFill>
                  <a:schemeClr val="tx1">
                    <a:lumMod val="65000"/>
                    <a:lumOff val="35000"/>
                  </a:schemeClr>
                </a:solidFill>
                <a:latin typeface="Poppins"/>
                <a:ea typeface="Poppins"/>
                <a:cs typeface="Poppins"/>
                <a:sym typeface="Poppins"/>
              </a:rPr>
              <a:t>• Social media and digital communication</a:t>
            </a:r>
          </a:p>
          <a:p>
            <a:pPr algn="l">
              <a:lnSpc>
                <a:spcPts val="900"/>
              </a:lnSpc>
            </a:pPr>
            <a:r>
              <a:rPr lang="en-US" sz="800" dirty="0">
                <a:solidFill>
                  <a:schemeClr val="tx1">
                    <a:lumMod val="65000"/>
                    <a:lumOff val="35000"/>
                  </a:schemeClr>
                </a:solidFill>
                <a:latin typeface="Poppins"/>
                <a:ea typeface="Poppins"/>
                <a:cs typeface="Poppins"/>
                <a:sym typeface="Poppins"/>
              </a:rPr>
              <a:t>• Working with neurodiverse young people</a:t>
            </a:r>
          </a:p>
          <a:p>
            <a:pPr algn="l">
              <a:lnSpc>
                <a:spcPts val="900"/>
              </a:lnSpc>
            </a:pPr>
            <a:endParaRPr lang="en-US" sz="800" dirty="0">
              <a:solidFill>
                <a:schemeClr val="tx1">
                  <a:lumMod val="65000"/>
                  <a:lumOff val="35000"/>
                </a:schemeClr>
              </a:solidFill>
              <a:latin typeface="Poppins"/>
              <a:ea typeface="Poppins"/>
              <a:cs typeface="Poppins"/>
              <a:sym typeface="Poppins"/>
            </a:endParaRPr>
          </a:p>
          <a:p>
            <a:pPr algn="l">
              <a:lnSpc>
                <a:spcPts val="900"/>
              </a:lnSpc>
            </a:pPr>
            <a:r>
              <a:rPr lang="en-US" sz="800" b="1" dirty="0">
                <a:solidFill>
                  <a:srgbClr val="F19D37"/>
                </a:solidFill>
                <a:latin typeface="Poppins Bold"/>
                <a:ea typeface="Poppins Bold"/>
                <a:cs typeface="Poppins Bold"/>
                <a:sym typeface="Poppins Bold"/>
              </a:rPr>
              <a:t>Peer and Experiential Learning</a:t>
            </a:r>
          </a:p>
          <a:p>
            <a:pPr algn="l">
              <a:lnSpc>
                <a:spcPts val="900"/>
              </a:lnSpc>
            </a:pPr>
            <a:r>
              <a:rPr lang="en-US" sz="800" dirty="0">
                <a:solidFill>
                  <a:schemeClr val="tx1">
                    <a:lumMod val="65000"/>
                    <a:lumOff val="35000"/>
                  </a:schemeClr>
                </a:solidFill>
                <a:latin typeface="Poppins"/>
                <a:ea typeface="Poppins"/>
                <a:cs typeface="Poppins"/>
                <a:sym typeface="Poppins"/>
              </a:rPr>
              <a:t>• Shadowing experienced ambassadors</a:t>
            </a:r>
          </a:p>
          <a:p>
            <a:pPr algn="l">
              <a:lnSpc>
                <a:spcPts val="900"/>
              </a:lnSpc>
            </a:pPr>
            <a:r>
              <a:rPr lang="en-US" sz="800" dirty="0">
                <a:solidFill>
                  <a:schemeClr val="tx1">
                    <a:lumMod val="65000"/>
                    <a:lumOff val="35000"/>
                  </a:schemeClr>
                </a:solidFill>
                <a:latin typeface="Poppins"/>
                <a:ea typeface="Poppins"/>
                <a:cs typeface="Poppins"/>
                <a:sym typeface="Poppins"/>
              </a:rPr>
              <a:t>• Reflective practice journals</a:t>
            </a:r>
          </a:p>
          <a:p>
            <a:pPr algn="l">
              <a:lnSpc>
                <a:spcPts val="900"/>
              </a:lnSpc>
            </a:pPr>
            <a:r>
              <a:rPr lang="en-US" sz="800" dirty="0">
                <a:solidFill>
                  <a:schemeClr val="tx1">
                    <a:lumMod val="65000"/>
                    <a:lumOff val="35000"/>
                  </a:schemeClr>
                </a:solidFill>
                <a:latin typeface="Poppins"/>
                <a:ea typeface="Poppins"/>
                <a:cs typeface="Poppins"/>
                <a:sym typeface="Poppins"/>
              </a:rPr>
              <a:t>• Peer support circles and debriefs</a:t>
            </a:r>
          </a:p>
          <a:p>
            <a:pPr algn="l">
              <a:lnSpc>
                <a:spcPts val="900"/>
              </a:lnSpc>
            </a:pPr>
            <a:r>
              <a:rPr lang="en-US" sz="800" dirty="0">
                <a:solidFill>
                  <a:schemeClr val="tx1">
                    <a:lumMod val="65000"/>
                    <a:lumOff val="35000"/>
                  </a:schemeClr>
                </a:solidFill>
                <a:latin typeface="Poppins"/>
                <a:ea typeface="Poppins"/>
                <a:cs typeface="Poppins"/>
                <a:sym typeface="Poppins"/>
              </a:rPr>
              <a:t>• Community immersion visits</a:t>
            </a:r>
          </a:p>
          <a:p>
            <a:pPr algn="l">
              <a:lnSpc>
                <a:spcPts val="900"/>
              </a:lnSpc>
            </a:pPr>
            <a:endParaRPr lang="en-US" sz="800" dirty="0">
              <a:solidFill>
                <a:schemeClr val="tx1">
                  <a:lumMod val="65000"/>
                  <a:lumOff val="35000"/>
                </a:schemeClr>
              </a:solidFill>
              <a:latin typeface="Poppins"/>
              <a:ea typeface="Poppins"/>
              <a:cs typeface="Poppins"/>
              <a:sym typeface="Poppins"/>
            </a:endParaRPr>
          </a:p>
          <a:p>
            <a:pPr algn="l">
              <a:lnSpc>
                <a:spcPts val="900"/>
              </a:lnSpc>
            </a:pPr>
            <a:r>
              <a:rPr lang="en-US" sz="800" b="1" dirty="0">
                <a:solidFill>
                  <a:srgbClr val="F19D37"/>
                </a:solidFill>
                <a:latin typeface="Poppins Bold"/>
                <a:ea typeface="Poppins Bold"/>
                <a:cs typeface="Poppins Bold"/>
                <a:sym typeface="Poppins Bold"/>
              </a:rPr>
              <a:t>Personal Development</a:t>
            </a:r>
          </a:p>
          <a:p>
            <a:pPr algn="l">
              <a:lnSpc>
                <a:spcPts val="900"/>
              </a:lnSpc>
            </a:pPr>
            <a:r>
              <a:rPr lang="en-US" sz="800" dirty="0">
                <a:solidFill>
                  <a:schemeClr val="tx1">
                    <a:lumMod val="65000"/>
                    <a:lumOff val="35000"/>
                  </a:schemeClr>
                </a:solidFill>
                <a:latin typeface="Poppins"/>
                <a:ea typeface="Poppins"/>
                <a:cs typeface="Poppins"/>
                <a:sym typeface="Poppins"/>
              </a:rPr>
              <a:t>• Goal setting and action planning</a:t>
            </a:r>
          </a:p>
          <a:p>
            <a:pPr algn="l">
              <a:lnSpc>
                <a:spcPts val="900"/>
              </a:lnSpc>
            </a:pPr>
            <a:r>
              <a:rPr lang="en-US" sz="800" dirty="0">
                <a:solidFill>
                  <a:schemeClr val="tx1">
                    <a:lumMod val="65000"/>
                    <a:lumOff val="35000"/>
                  </a:schemeClr>
                </a:solidFill>
                <a:latin typeface="Poppins"/>
                <a:ea typeface="Poppins"/>
                <a:cs typeface="Poppins"/>
                <a:sym typeface="Poppins"/>
              </a:rPr>
              <a:t>• Portfolio building for employability</a:t>
            </a:r>
          </a:p>
          <a:p>
            <a:pPr algn="l">
              <a:lnSpc>
                <a:spcPts val="900"/>
              </a:lnSpc>
            </a:pPr>
            <a:r>
              <a:rPr lang="en-US" sz="800" dirty="0">
                <a:solidFill>
                  <a:schemeClr val="tx1">
                    <a:lumMod val="65000"/>
                    <a:lumOff val="35000"/>
                  </a:schemeClr>
                </a:solidFill>
                <a:latin typeface="Poppins"/>
                <a:ea typeface="Poppins"/>
                <a:cs typeface="Poppins"/>
                <a:sym typeface="Poppins"/>
              </a:rPr>
              <a:t>• Feedback and coaching sessions</a:t>
            </a:r>
          </a:p>
          <a:p>
            <a:pPr algn="l">
              <a:lnSpc>
                <a:spcPts val="900"/>
              </a:lnSpc>
            </a:pPr>
            <a:r>
              <a:rPr lang="en-US" sz="800" dirty="0">
                <a:solidFill>
                  <a:schemeClr val="tx1">
                    <a:lumMod val="65000"/>
                    <a:lumOff val="35000"/>
                  </a:schemeClr>
                </a:solidFill>
                <a:latin typeface="Poppins"/>
                <a:ea typeface="Poppins"/>
                <a:cs typeface="Poppins"/>
                <a:sym typeface="Poppins"/>
              </a:rPr>
              <a:t>• End-of-year showcase presentation</a:t>
            </a:r>
          </a:p>
        </p:txBody>
      </p:sp>
      <p:sp>
        <p:nvSpPr>
          <p:cNvPr id="51" name="TextBox 51"/>
          <p:cNvSpPr txBox="1"/>
          <p:nvPr/>
        </p:nvSpPr>
        <p:spPr>
          <a:xfrm>
            <a:off x="3793874" y="3778250"/>
            <a:ext cx="3238500" cy="144207"/>
          </a:xfrm>
          <a:prstGeom prst="rect">
            <a:avLst/>
          </a:prstGeom>
        </p:spPr>
        <p:txBody>
          <a:bodyPr lIns="0" tIns="0" rIns="0" bIns="0" rtlCol="0" anchor="t">
            <a:spAutoFit/>
          </a:bodyPr>
          <a:lstStyle/>
          <a:p>
            <a:pPr algn="l">
              <a:lnSpc>
                <a:spcPts val="1099"/>
              </a:lnSpc>
            </a:pPr>
            <a:r>
              <a:rPr lang="en-US" sz="999" b="1" dirty="0">
                <a:solidFill>
                  <a:srgbClr val="4995EB"/>
                </a:solidFill>
                <a:latin typeface="Poppins Bold"/>
                <a:ea typeface="Poppins Bold"/>
                <a:cs typeface="Poppins Bold"/>
                <a:sym typeface="Poppins Bold"/>
              </a:rPr>
              <a:t>HOURS AND PAY</a:t>
            </a:r>
          </a:p>
        </p:txBody>
      </p:sp>
      <p:sp>
        <p:nvSpPr>
          <p:cNvPr id="52" name="TextBox 52"/>
          <p:cNvSpPr txBox="1"/>
          <p:nvPr/>
        </p:nvSpPr>
        <p:spPr>
          <a:xfrm>
            <a:off x="3773269" y="4077937"/>
            <a:ext cx="2945031" cy="639919"/>
          </a:xfrm>
          <a:prstGeom prst="rect">
            <a:avLst/>
          </a:prstGeom>
        </p:spPr>
        <p:txBody>
          <a:bodyPr wrap="square" lIns="0" tIns="0" rIns="0" bIns="0" rtlCol="0" anchor="t">
            <a:spAutoFit/>
          </a:bodyPr>
          <a:lstStyle/>
          <a:p>
            <a:pPr algn="l">
              <a:lnSpc>
                <a:spcPts val="1049"/>
              </a:lnSpc>
            </a:pPr>
            <a:r>
              <a:rPr lang="en-US" sz="800" dirty="0">
                <a:solidFill>
                  <a:schemeClr val="tx1">
                    <a:lumMod val="65000"/>
                    <a:lumOff val="35000"/>
                  </a:schemeClr>
                </a:solidFill>
                <a:latin typeface="Poppins"/>
                <a:ea typeface="Poppins"/>
                <a:cs typeface="Poppins"/>
                <a:sym typeface="Poppins"/>
              </a:rPr>
              <a:t>Ambassadors are expected to commit a minimum of 4 hours per week during term time. Roles are paid at the Real Living Wage. Training hours are also compensated. Flexible scheduling is available to accommodate academic commitments.</a:t>
            </a:r>
          </a:p>
        </p:txBody>
      </p:sp>
      <p:sp>
        <p:nvSpPr>
          <p:cNvPr id="53" name="TextBox 53"/>
          <p:cNvSpPr txBox="1"/>
          <p:nvPr/>
        </p:nvSpPr>
        <p:spPr>
          <a:xfrm>
            <a:off x="3773269" y="4848767"/>
            <a:ext cx="3238500" cy="120227"/>
          </a:xfrm>
          <a:prstGeom prst="rect">
            <a:avLst/>
          </a:prstGeom>
        </p:spPr>
        <p:txBody>
          <a:bodyPr lIns="0" tIns="0" rIns="0" bIns="0" rtlCol="0" anchor="t">
            <a:spAutoFit/>
          </a:bodyPr>
          <a:lstStyle/>
          <a:p>
            <a:pPr algn="l">
              <a:lnSpc>
                <a:spcPts val="880"/>
              </a:lnSpc>
            </a:pPr>
            <a:r>
              <a:rPr lang="en-US" sz="800" b="1" dirty="0">
                <a:solidFill>
                  <a:srgbClr val="4995EB"/>
                </a:solidFill>
                <a:latin typeface="Poppins Bold"/>
                <a:ea typeface="Poppins Bold"/>
                <a:cs typeface="Poppins Bold"/>
                <a:sym typeface="Poppins Bold"/>
              </a:rPr>
              <a:t> INVITATION TO JOIN</a:t>
            </a:r>
          </a:p>
        </p:txBody>
      </p:sp>
      <p:sp>
        <p:nvSpPr>
          <p:cNvPr id="54" name="TextBox 54"/>
          <p:cNvSpPr txBox="1"/>
          <p:nvPr/>
        </p:nvSpPr>
        <p:spPr>
          <a:xfrm>
            <a:off x="3766473" y="5044303"/>
            <a:ext cx="2951827" cy="1794081"/>
          </a:xfrm>
          <a:prstGeom prst="rect">
            <a:avLst/>
          </a:prstGeom>
        </p:spPr>
        <p:txBody>
          <a:bodyPr wrap="square" lIns="0" tIns="0" rIns="0" bIns="0" rtlCol="0" anchor="t">
            <a:spAutoFit/>
          </a:bodyPr>
          <a:lstStyle/>
          <a:p>
            <a:pPr algn="l">
              <a:lnSpc>
                <a:spcPts val="1049"/>
              </a:lnSpc>
            </a:pPr>
            <a:r>
              <a:rPr lang="en-US" sz="800" dirty="0">
                <a:solidFill>
                  <a:schemeClr val="tx1">
                    <a:lumMod val="65000"/>
                    <a:lumOff val="35000"/>
                  </a:schemeClr>
                </a:solidFill>
                <a:latin typeface="Poppins"/>
                <a:ea typeface="Poppins"/>
                <a:cs typeface="Poppins"/>
                <a:sym typeface="Poppins"/>
              </a:rPr>
              <a:t>The Student Ambassador Scheme is more than a role - it is a movement. By joining, you become part of a community dedicated to breaking down barriers, opening doors, and showing young people that their background does not define their future.</a:t>
            </a:r>
          </a:p>
          <a:p>
            <a:pPr algn="l">
              <a:lnSpc>
                <a:spcPts val="1049"/>
              </a:lnSpc>
            </a:pPr>
            <a:endParaRPr lang="en-US" sz="800" dirty="0">
              <a:solidFill>
                <a:schemeClr val="tx1">
                  <a:lumMod val="65000"/>
                  <a:lumOff val="35000"/>
                </a:schemeClr>
              </a:solidFill>
              <a:latin typeface="Poppins"/>
              <a:ea typeface="Poppins"/>
              <a:cs typeface="Poppins"/>
              <a:sym typeface="Poppins"/>
            </a:endParaRPr>
          </a:p>
          <a:p>
            <a:pPr algn="l">
              <a:lnSpc>
                <a:spcPts val="1049"/>
              </a:lnSpc>
            </a:pPr>
            <a:r>
              <a:rPr lang="en-US" sz="800" dirty="0">
                <a:solidFill>
                  <a:schemeClr val="tx1">
                    <a:lumMod val="65000"/>
                    <a:lumOff val="35000"/>
                  </a:schemeClr>
                </a:solidFill>
                <a:latin typeface="Poppins"/>
                <a:ea typeface="Poppins"/>
                <a:cs typeface="Poppins"/>
                <a:sym typeface="Poppins"/>
              </a:rPr>
              <a:t>Your lived experience is your greatest asset. Whether you are the first in your family to attend university, have overcome personal challenges, or simply believe in the power of education to transform lives - we want to hear from you.</a:t>
            </a:r>
          </a:p>
          <a:p>
            <a:pPr algn="l">
              <a:lnSpc>
                <a:spcPts val="1049"/>
              </a:lnSpc>
            </a:pPr>
            <a:endParaRPr lang="en-US" sz="800" dirty="0">
              <a:solidFill>
                <a:schemeClr val="tx1">
                  <a:lumMod val="65000"/>
                  <a:lumOff val="35000"/>
                </a:schemeClr>
              </a:solidFill>
              <a:latin typeface="Poppins"/>
              <a:ea typeface="Poppins"/>
              <a:cs typeface="Poppins"/>
              <a:sym typeface="Poppins"/>
            </a:endParaRPr>
          </a:p>
          <a:p>
            <a:pPr algn="l">
              <a:lnSpc>
                <a:spcPts val="1049"/>
              </a:lnSpc>
            </a:pPr>
            <a:r>
              <a:rPr lang="en-US" sz="800" dirty="0">
                <a:solidFill>
                  <a:schemeClr val="tx1">
                    <a:lumMod val="65000"/>
                    <a:lumOff val="35000"/>
                  </a:schemeClr>
                </a:solidFill>
                <a:latin typeface="Poppins"/>
                <a:ea typeface="Poppins"/>
                <a:cs typeface="Poppins"/>
                <a:sym typeface="Poppins"/>
              </a:rPr>
              <a:t>Together, we can create a more inclusive, representative, and inspiring higher education landscape.</a:t>
            </a:r>
          </a:p>
        </p:txBody>
      </p:sp>
      <p:sp>
        <p:nvSpPr>
          <p:cNvPr id="55" name="TextBox 55"/>
          <p:cNvSpPr txBox="1"/>
          <p:nvPr/>
        </p:nvSpPr>
        <p:spPr>
          <a:xfrm>
            <a:off x="3603195" y="7024451"/>
            <a:ext cx="3238500" cy="178895"/>
          </a:xfrm>
          <a:prstGeom prst="rect">
            <a:avLst/>
          </a:prstGeom>
        </p:spPr>
        <p:txBody>
          <a:bodyPr lIns="0" tIns="0" rIns="0" bIns="0" rtlCol="0" anchor="t">
            <a:spAutoFit/>
          </a:bodyPr>
          <a:lstStyle/>
          <a:p>
            <a:pPr algn="ctr">
              <a:lnSpc>
                <a:spcPts val="1320"/>
              </a:lnSpc>
            </a:pPr>
            <a:r>
              <a:rPr lang="en-US" sz="1400" b="1" dirty="0">
                <a:solidFill>
                  <a:srgbClr val="4995EB"/>
                </a:solidFill>
                <a:latin typeface="Poppins Bold"/>
                <a:ea typeface="Poppins Bold"/>
                <a:cs typeface="Poppins Bold"/>
                <a:sym typeface="Poppins Bold"/>
              </a:rPr>
              <a:t>YOUR VOICE AND STORY MATTER</a:t>
            </a:r>
          </a:p>
        </p:txBody>
      </p:sp>
      <p:sp>
        <p:nvSpPr>
          <p:cNvPr id="56" name="TextBox 56"/>
          <p:cNvSpPr txBox="1"/>
          <p:nvPr/>
        </p:nvSpPr>
        <p:spPr>
          <a:xfrm>
            <a:off x="7431886" y="4190053"/>
            <a:ext cx="2791614" cy="677108"/>
          </a:xfrm>
          <a:prstGeom prst="rect">
            <a:avLst/>
          </a:prstGeom>
        </p:spPr>
        <p:txBody>
          <a:bodyPr wrap="square" lIns="0" tIns="0" rIns="0" bIns="0" rtlCol="0" anchor="t">
            <a:spAutoFit/>
          </a:bodyPr>
          <a:lstStyle/>
          <a:p>
            <a:r>
              <a:rPr lang="en-SI" sz="1100" dirty="0">
                <a:solidFill>
                  <a:schemeClr val="tx1">
                    <a:lumMod val="65000"/>
                    <a:lumOff val="35000"/>
                  </a:schemeClr>
                </a:solidFill>
                <a:latin typeface="Poppins" pitchFamily="2" charset="77"/>
                <a:cs typeface="Poppins" pitchFamily="2" charset="77"/>
              </a:rPr>
              <a:t>Inclusive Student Civic Engagement as a Pathway for Enhanced Skills &amp; Competences in Professional Higher ducation / EngageAll</a:t>
            </a:r>
            <a:endParaRPr lang="en-US" sz="900" dirty="0">
              <a:solidFill>
                <a:schemeClr val="tx1">
                  <a:lumMod val="65000"/>
                  <a:lumOff val="35000"/>
                </a:schemeClr>
              </a:solidFill>
              <a:latin typeface="Poppins" pitchFamily="2" charset="77"/>
              <a:ea typeface="Poppins Bold"/>
              <a:cs typeface="Poppins" pitchFamily="2" charset="77"/>
              <a:sym typeface="Poppins Bold"/>
            </a:endParaRPr>
          </a:p>
        </p:txBody>
      </p:sp>
      <p:sp>
        <p:nvSpPr>
          <p:cNvPr id="57" name="TextBox 57"/>
          <p:cNvSpPr txBox="1"/>
          <p:nvPr/>
        </p:nvSpPr>
        <p:spPr>
          <a:xfrm>
            <a:off x="7560168" y="6891563"/>
            <a:ext cx="2286000" cy="339090"/>
          </a:xfrm>
          <a:prstGeom prst="rect">
            <a:avLst/>
          </a:prstGeom>
        </p:spPr>
        <p:txBody>
          <a:bodyPr lIns="0" tIns="0" rIns="0" bIns="0" rtlCol="0" anchor="t">
            <a:spAutoFit/>
          </a:bodyPr>
          <a:lstStyle/>
          <a:p>
            <a:pPr algn="ctr">
              <a:lnSpc>
                <a:spcPts val="900"/>
              </a:lnSpc>
            </a:pPr>
            <a:r>
              <a:rPr lang="en-US" sz="600" dirty="0">
                <a:solidFill>
                  <a:schemeClr val="tx1">
                    <a:lumMod val="65000"/>
                    <a:lumOff val="35000"/>
                  </a:schemeClr>
                </a:solidFill>
                <a:latin typeface="Poppins"/>
                <a:ea typeface="Poppins"/>
                <a:cs typeface="Poppins"/>
                <a:sym typeface="Poppins"/>
              </a:rPr>
              <a:t>Student Ambassador Scheme</a:t>
            </a:r>
          </a:p>
          <a:p>
            <a:pPr algn="ctr">
              <a:lnSpc>
                <a:spcPts val="900"/>
              </a:lnSpc>
            </a:pPr>
            <a:r>
              <a:rPr lang="en-US" sz="600" dirty="0">
                <a:solidFill>
                  <a:schemeClr val="tx1">
                    <a:lumMod val="65000"/>
                    <a:lumOff val="35000"/>
                  </a:schemeClr>
                </a:solidFill>
                <a:latin typeface="Poppins"/>
                <a:ea typeface="Poppins"/>
                <a:cs typeface="Poppins"/>
                <a:sym typeface="Poppins"/>
              </a:rPr>
              <a:t>Project Ref: 2024-1-DE01-KA220-HED-000251679</a:t>
            </a:r>
          </a:p>
          <a:p>
            <a:pPr algn="ctr">
              <a:lnSpc>
                <a:spcPts val="900"/>
              </a:lnSpc>
            </a:pPr>
            <a:r>
              <a:rPr lang="en-US" sz="600" dirty="0">
                <a:solidFill>
                  <a:schemeClr val="tx1">
                    <a:lumMod val="65000"/>
                    <a:lumOff val="35000"/>
                  </a:schemeClr>
                </a:solidFill>
                <a:latin typeface="Poppins"/>
                <a:ea typeface="Poppins"/>
                <a:cs typeface="Poppins"/>
                <a:sym typeface="Poppins"/>
              </a:rPr>
              <a:t>Co-funded by the European Union</a:t>
            </a:r>
          </a:p>
        </p:txBody>
      </p:sp>
      <p:sp>
        <p:nvSpPr>
          <p:cNvPr id="23" name="Oval 22">
            <a:extLst>
              <a:ext uri="{FF2B5EF4-FFF2-40B4-BE49-F238E27FC236}">
                <a16:creationId xmlns:a16="http://schemas.microsoft.com/office/drawing/2014/main" id="{F7DDB046-620A-8602-9C60-5843DC733F5E}"/>
              </a:ext>
            </a:extLst>
          </p:cNvPr>
          <p:cNvSpPr/>
          <p:nvPr/>
        </p:nvSpPr>
        <p:spPr>
          <a:xfrm>
            <a:off x="457607" y="6356312"/>
            <a:ext cx="444561" cy="444561"/>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26" name="Picture 25">
            <a:extLst>
              <a:ext uri="{FF2B5EF4-FFF2-40B4-BE49-F238E27FC236}">
                <a16:creationId xmlns:a16="http://schemas.microsoft.com/office/drawing/2014/main" id="{DD327E07-E6C7-A762-C014-C61F7ED9E268}"/>
              </a:ext>
            </a:extLst>
          </p:cNvPr>
          <p:cNvPicPr>
            <a:picLocks noChangeAspect="1"/>
          </p:cNvPicPr>
          <p:nvPr/>
        </p:nvPicPr>
        <p:blipFill>
          <a:blip r:embed="rId5"/>
          <a:stretch>
            <a:fillRect/>
          </a:stretch>
        </p:blipFill>
        <p:spPr>
          <a:xfrm rot="4392241">
            <a:off x="2289282" y="5735448"/>
            <a:ext cx="396369" cy="379680"/>
          </a:xfrm>
          <a:prstGeom prst="rect">
            <a:avLst/>
          </a:prstGeom>
        </p:spPr>
      </p:pic>
      <p:sp>
        <p:nvSpPr>
          <p:cNvPr id="29" name="Oval 28">
            <a:extLst>
              <a:ext uri="{FF2B5EF4-FFF2-40B4-BE49-F238E27FC236}">
                <a16:creationId xmlns:a16="http://schemas.microsoft.com/office/drawing/2014/main" id="{AF764508-247D-1EC6-3465-C56141795D25}"/>
              </a:ext>
            </a:extLst>
          </p:cNvPr>
          <p:cNvSpPr/>
          <p:nvPr/>
        </p:nvSpPr>
        <p:spPr>
          <a:xfrm>
            <a:off x="7532604" y="1371350"/>
            <a:ext cx="2615707" cy="2615707"/>
          </a:xfrm>
          <a:prstGeom prst="ellipse">
            <a:avLst/>
          </a:prstGeom>
          <a:blipFill dpi="0" rotWithShape="1">
            <a:blip r:embed="rId6"/>
            <a:srcRect/>
            <a:stretch>
              <a:fillRect r="-57000" b="-6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dirty="0"/>
          </a:p>
        </p:txBody>
      </p:sp>
      <p:pic>
        <p:nvPicPr>
          <p:cNvPr id="39" name="Picture 38">
            <a:extLst>
              <a:ext uri="{FF2B5EF4-FFF2-40B4-BE49-F238E27FC236}">
                <a16:creationId xmlns:a16="http://schemas.microsoft.com/office/drawing/2014/main" id="{138B49E3-650E-97D2-068B-AC868F5E20F5}"/>
              </a:ext>
            </a:extLst>
          </p:cNvPr>
          <p:cNvPicPr>
            <a:picLocks noChangeAspect="1"/>
          </p:cNvPicPr>
          <p:nvPr/>
        </p:nvPicPr>
        <p:blipFill>
          <a:blip r:embed="rId5"/>
          <a:stretch>
            <a:fillRect/>
          </a:stretch>
        </p:blipFill>
        <p:spPr>
          <a:xfrm>
            <a:off x="9544025" y="3408214"/>
            <a:ext cx="604286" cy="578843"/>
          </a:xfrm>
          <a:prstGeom prst="rect">
            <a:avLst/>
          </a:prstGeom>
        </p:spPr>
      </p:pic>
      <p:sp>
        <p:nvSpPr>
          <p:cNvPr id="58" name="Oval 57">
            <a:extLst>
              <a:ext uri="{FF2B5EF4-FFF2-40B4-BE49-F238E27FC236}">
                <a16:creationId xmlns:a16="http://schemas.microsoft.com/office/drawing/2014/main" id="{FF00F8E3-0E0F-A0CD-74CD-F1C57A61678F}"/>
              </a:ext>
            </a:extLst>
          </p:cNvPr>
          <p:cNvSpPr/>
          <p:nvPr/>
        </p:nvSpPr>
        <p:spPr>
          <a:xfrm>
            <a:off x="7391993" y="1434078"/>
            <a:ext cx="600462" cy="600462"/>
          </a:xfrm>
          <a:prstGeom prst="ellipse">
            <a:avLst/>
          </a:prstGeom>
          <a:solidFill>
            <a:srgbClr val="EB63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61" name="Picture 60">
            <a:extLst>
              <a:ext uri="{FF2B5EF4-FFF2-40B4-BE49-F238E27FC236}">
                <a16:creationId xmlns:a16="http://schemas.microsoft.com/office/drawing/2014/main" id="{8E86EFEE-A944-DF8F-A4F5-D820702E25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41912" y="343573"/>
            <a:ext cx="2185939" cy="686192"/>
          </a:xfrm>
          <a:prstGeom prst="rect">
            <a:avLst/>
          </a:prstGeom>
        </p:spPr>
      </p:pic>
      <p:sp>
        <p:nvSpPr>
          <p:cNvPr id="62" name="TextBox 56">
            <a:extLst>
              <a:ext uri="{FF2B5EF4-FFF2-40B4-BE49-F238E27FC236}">
                <a16:creationId xmlns:a16="http://schemas.microsoft.com/office/drawing/2014/main" id="{4EF9E7B2-357B-FA61-BDEE-0135FCA5064B}"/>
              </a:ext>
            </a:extLst>
          </p:cNvPr>
          <p:cNvSpPr txBox="1"/>
          <p:nvPr/>
        </p:nvSpPr>
        <p:spPr>
          <a:xfrm>
            <a:off x="7514644" y="5366419"/>
            <a:ext cx="2952750" cy="161583"/>
          </a:xfrm>
          <a:prstGeom prst="rect">
            <a:avLst/>
          </a:prstGeom>
        </p:spPr>
        <p:txBody>
          <a:bodyPr lIns="0" tIns="0" rIns="0" bIns="0" rtlCol="0" anchor="t">
            <a:spAutoFit/>
          </a:bodyPr>
          <a:lstStyle/>
          <a:p>
            <a:pPr algn="l">
              <a:lnSpc>
                <a:spcPts val="1199"/>
              </a:lnSpc>
            </a:pPr>
            <a:r>
              <a:rPr lang="en-US" sz="1200" b="1" dirty="0">
                <a:solidFill>
                  <a:srgbClr val="419588"/>
                </a:solidFill>
                <a:latin typeface="Poppins Bold"/>
                <a:ea typeface="Poppins Bold"/>
                <a:cs typeface="Poppins Bold"/>
                <a:sym typeface="Poppins Bold"/>
              </a:rPr>
              <a:t>GET IN TOUCH</a:t>
            </a:r>
          </a:p>
        </p:txBody>
      </p:sp>
      <p:pic>
        <p:nvPicPr>
          <p:cNvPr id="66" name="Picture 65">
            <a:extLst>
              <a:ext uri="{FF2B5EF4-FFF2-40B4-BE49-F238E27FC236}">
                <a16:creationId xmlns:a16="http://schemas.microsoft.com/office/drawing/2014/main" id="{C9401FB0-8E9B-BBB4-9AAE-5DBE8FF20E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76190" y="5395908"/>
            <a:ext cx="746662" cy="746662"/>
          </a:xfrm>
          <a:prstGeom prst="rect">
            <a:avLst/>
          </a:prstGeom>
        </p:spPr>
      </p:pic>
      <p:cxnSp>
        <p:nvCxnSpPr>
          <p:cNvPr id="69" name="Curved Connector 68">
            <a:extLst>
              <a:ext uri="{FF2B5EF4-FFF2-40B4-BE49-F238E27FC236}">
                <a16:creationId xmlns:a16="http://schemas.microsoft.com/office/drawing/2014/main" id="{E10F2DC4-66EC-BA2A-B661-3C269BC16E20}"/>
              </a:ext>
            </a:extLst>
          </p:cNvPr>
          <p:cNvCxnSpPr>
            <a:cxnSpLocks/>
          </p:cNvCxnSpPr>
          <p:nvPr/>
        </p:nvCxnSpPr>
        <p:spPr>
          <a:xfrm>
            <a:off x="8699500" y="5409390"/>
            <a:ext cx="551973" cy="410304"/>
          </a:xfrm>
          <a:prstGeom prst="curvedConnector3">
            <a:avLst>
              <a:gd name="adj1" fmla="val 50000"/>
            </a:avLst>
          </a:prstGeom>
          <a:ln w="38100">
            <a:solidFill>
              <a:srgbClr val="419588"/>
            </a:solidFill>
            <a:tailEnd type="triangle"/>
          </a:ln>
        </p:spPr>
        <p:style>
          <a:lnRef idx="1">
            <a:schemeClr val="accent1"/>
          </a:lnRef>
          <a:fillRef idx="0">
            <a:schemeClr val="accent1"/>
          </a:fillRef>
          <a:effectRef idx="0">
            <a:schemeClr val="accent1"/>
          </a:effectRef>
          <a:fontRef idx="minor">
            <a:schemeClr val="tx1"/>
          </a:fontRef>
        </p:style>
      </p:cxnSp>
      <p:sp>
        <p:nvSpPr>
          <p:cNvPr id="80" name="Chord 79">
            <a:extLst>
              <a:ext uri="{FF2B5EF4-FFF2-40B4-BE49-F238E27FC236}">
                <a16:creationId xmlns:a16="http://schemas.microsoft.com/office/drawing/2014/main" id="{344DFE44-CF1B-D5C6-C297-51E022640433}"/>
              </a:ext>
            </a:extLst>
          </p:cNvPr>
          <p:cNvSpPr/>
          <p:nvPr/>
        </p:nvSpPr>
        <p:spPr>
          <a:xfrm>
            <a:off x="7411953" y="6084666"/>
            <a:ext cx="543292" cy="543292"/>
          </a:xfrm>
          <a:prstGeom prst="chord">
            <a:avLst/>
          </a:prstGeom>
          <a:solidFill>
            <a:srgbClr val="F1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TotalTime>
  <Words>854</Words>
  <Application>Microsoft Macintosh PowerPoint</Application>
  <PresentationFormat>Custom</PresentationFormat>
  <Paragraphs>105</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Aptos</vt:lpstr>
      <vt:lpstr>Poppins Bold</vt:lpstr>
      <vt:lpstr>Poppins</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Ambassador Scheme Manual Leaflet Abridged</dc:title>
  <dc:creator>Claire Sciberras</dc:creator>
  <cp:lastModifiedBy>Nik Heerens</cp:lastModifiedBy>
  <cp:revision>5</cp:revision>
  <dcterms:created xsi:type="dcterms:W3CDTF">2006-08-16T00:00:00Z</dcterms:created>
  <dcterms:modified xsi:type="dcterms:W3CDTF">2026-09-28T17:55:48Z</dcterms:modified>
  <dc:identifier>DAHROXibSY8</dc:identifier>
</cp:coreProperties>
</file>