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6" r:id="rId3"/>
    <p:sldId id="282" r:id="rId4"/>
    <p:sldId id="264" r:id="rId5"/>
    <p:sldId id="274" r:id="rId6"/>
    <p:sldId id="275" r:id="rId7"/>
    <p:sldId id="269" r:id="rId8"/>
    <p:sldId id="283" r:id="rId9"/>
    <p:sldId id="263" r:id="rId10"/>
    <p:sldId id="284" r:id="rId11"/>
    <p:sldId id="285" r:id="rId12"/>
    <p:sldId id="286" r:id="rId13"/>
    <p:sldId id="287" r:id="rId14"/>
    <p:sldId id="270" r:id="rId15"/>
    <p:sldId id="271" r:id="rId16"/>
    <p:sldId id="272" r:id="rId17"/>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435"/>
    <a:srgbClr val="F09D37"/>
    <a:srgbClr val="419588"/>
    <a:srgbClr val="2C303C"/>
    <a:srgbClr val="4995EB"/>
    <a:srgbClr val="525B9E"/>
    <a:srgbClr val="FFF9EF"/>
    <a:srgbClr val="09203C"/>
    <a:srgbClr val="F3F3F6"/>
    <a:srgbClr val="FAB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97"/>
    <p:restoredTop sz="94467"/>
  </p:normalViewPr>
  <p:slideViewPr>
    <p:cSldViewPr>
      <p:cViewPr>
        <p:scale>
          <a:sx n="145" d="100"/>
          <a:sy n="145" d="100"/>
        </p:scale>
        <p:origin x="3608" y="230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20. 9. 26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20. 9. 26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5137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20. 9. 26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 id="2147483674" r:id="rId16"/>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legal.theambassadorplatform.com/safeguarding-policy" TargetMode="External"/><Relationship Id="rId2" Type="http://schemas.openxmlformats.org/officeDocument/2006/relationships/hyperlink" Target="https://nya.org.uk/wp-content/uploads/2024/02/Safeguarding-for-youth-work-main-editable-1.pdf" TargetMode="Externa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svg"/></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26767" y="1989411"/>
            <a:ext cx="4680520" cy="916663"/>
          </a:xfrm>
        </p:spPr>
        <p:txBody>
          <a:bodyPr/>
          <a:lstStyle/>
          <a:p>
            <a:pPr algn="l">
              <a:lnSpc>
                <a:spcPts val="3692"/>
              </a:lnSpc>
            </a:pPr>
            <a:r>
              <a:rPr lang="en-US" sz="3600" b="1" dirty="0">
                <a:solidFill>
                  <a:schemeClr val="bg2"/>
                </a:solidFill>
                <a:latin typeface="Arial" panose="020B0604020202020204" pitchFamily="34" charset="0"/>
                <a:ea typeface="Andika"/>
                <a:cs typeface="Arial" panose="020B0604020202020204" pitchFamily="34" charset="0"/>
                <a:sym typeface="Andika"/>
              </a:rPr>
              <a:t>Safeguarding</a:t>
            </a: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689155" y="1540865"/>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4"/>
                </a:solidFill>
              </a:rPr>
              <a:t>MANDATORY TRAINING MANUAL</a:t>
            </a:r>
            <a:r>
              <a:rPr lang="en-US" sz="1200" b="1" dirty="0">
                <a:solidFill>
                  <a:schemeClr val="accent4"/>
                </a:solidFill>
              </a:rPr>
              <a:t> 01</a:t>
            </a:r>
            <a:endParaRPr lang="en-SI" sz="1200" dirty="0">
              <a:solidFill>
                <a:schemeClr val="accent4"/>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rgbClr val="EB6435"/>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228485" y="1585876"/>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p:txBody>
          <a:bodyPr/>
          <a:lstStyle/>
          <a:p>
            <a:r>
              <a:rPr lang="en-US" b="1" dirty="0">
                <a:solidFill>
                  <a:schemeClr val="accent4"/>
                </a:solidFill>
              </a:rPr>
              <a:t>In this session you will</a:t>
            </a:r>
            <a:endParaRPr lang="en-SI" b="1" dirty="0">
              <a:solidFill>
                <a:schemeClr val="accent4"/>
              </a:solidFill>
            </a:endParaRPr>
          </a:p>
        </p:txBody>
      </p:sp>
      <p:sp>
        <p:nvSpPr>
          <p:cNvPr id="10" name="Rectangle: Rounded Corners 9">
            <a:extLst>
              <a:ext uri="{FF2B5EF4-FFF2-40B4-BE49-F238E27FC236}">
                <a16:creationId xmlns:a16="http://schemas.microsoft.com/office/drawing/2014/main" id="{5F408DD8-6635-B0E1-F451-62A17E0685A2}"/>
              </a:ext>
            </a:extLst>
          </p:cNvPr>
          <p:cNvSpPr/>
          <p:nvPr/>
        </p:nvSpPr>
        <p:spPr>
          <a:xfrm>
            <a:off x="624806" y="1347614"/>
            <a:ext cx="2592288" cy="2878422"/>
          </a:xfrm>
          <a:prstGeom prst="roundRect">
            <a:avLst>
              <a:gd name="adj" fmla="val 10916"/>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F5B7A9F3-A88E-0C9D-9E67-69F4BA85C8AE}"/>
              </a:ext>
            </a:extLst>
          </p:cNvPr>
          <p:cNvSpPr txBox="1"/>
          <p:nvPr/>
        </p:nvSpPr>
        <p:spPr>
          <a:xfrm>
            <a:off x="778241" y="2281820"/>
            <a:ext cx="2438853" cy="1631216"/>
          </a:xfrm>
          <a:prstGeom prst="rect">
            <a:avLst/>
          </a:prstGeom>
          <a:noFill/>
        </p:spPr>
        <p:txBody>
          <a:bodyPr wrap="square" rtlCol="0">
            <a:spAutoFit/>
          </a:bodyPr>
          <a:lstStyle/>
          <a:p>
            <a:r>
              <a:rPr lang="en-US" sz="2000" dirty="0">
                <a:solidFill>
                  <a:schemeClr val="bg1"/>
                </a:solidFill>
                <a:latin typeface="Arial" panose="020B0604020202020204" pitchFamily="34" charset="0"/>
                <a:ea typeface="Andika"/>
                <a:cs typeface="Arial" panose="020B0604020202020204" pitchFamily="34" charset="0"/>
                <a:sym typeface="Andika"/>
              </a:rPr>
              <a:t>Understand the legal and ethical responsibilities related to safeguarding.</a:t>
            </a:r>
          </a:p>
        </p:txBody>
      </p:sp>
      <p:sp>
        <p:nvSpPr>
          <p:cNvPr id="7" name="Rectangle: Rounded Corners 9">
            <a:extLst>
              <a:ext uri="{FF2B5EF4-FFF2-40B4-BE49-F238E27FC236}">
                <a16:creationId xmlns:a16="http://schemas.microsoft.com/office/drawing/2014/main" id="{155DC3A3-BE0D-C9E5-F5BF-71F864E358F1}"/>
              </a:ext>
            </a:extLst>
          </p:cNvPr>
          <p:cNvSpPr/>
          <p:nvPr/>
        </p:nvSpPr>
        <p:spPr>
          <a:xfrm>
            <a:off x="3412976" y="1347614"/>
            <a:ext cx="2592288" cy="2878422"/>
          </a:xfrm>
          <a:prstGeom prst="roundRect">
            <a:avLst>
              <a:gd name="adj" fmla="val 1091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6B076C6-7134-2046-355B-E742E59E1A36}"/>
              </a:ext>
            </a:extLst>
          </p:cNvPr>
          <p:cNvSpPr txBox="1"/>
          <p:nvPr/>
        </p:nvSpPr>
        <p:spPr>
          <a:xfrm>
            <a:off x="3566411" y="2281820"/>
            <a:ext cx="2438853" cy="1323439"/>
          </a:xfrm>
          <a:prstGeom prst="rect">
            <a:avLst/>
          </a:prstGeom>
          <a:noFill/>
        </p:spPr>
        <p:txBody>
          <a:bodyPr wrap="square" rtlCol="0">
            <a:spAutoFit/>
          </a:bodyPr>
          <a:lstStyle/>
          <a:p>
            <a:r>
              <a:rPr lang="en-US" sz="2000" dirty="0" err="1">
                <a:solidFill>
                  <a:schemeClr val="bg1"/>
                </a:solidFill>
                <a:latin typeface="Arial" panose="020B0604020202020204" pitchFamily="34" charset="0"/>
                <a:ea typeface="Andika"/>
                <a:cs typeface="Arial" panose="020B0604020202020204" pitchFamily="34" charset="0"/>
                <a:sym typeface="Andika"/>
              </a:rPr>
              <a:t>Recognise</a:t>
            </a:r>
            <a:r>
              <a:rPr lang="en-US" sz="2000" dirty="0">
                <a:solidFill>
                  <a:schemeClr val="bg1"/>
                </a:solidFill>
                <a:latin typeface="Arial" panose="020B0604020202020204" pitchFamily="34" charset="0"/>
                <a:ea typeface="Andika"/>
                <a:cs typeface="Arial" panose="020B0604020202020204" pitchFamily="34" charset="0"/>
                <a:sym typeface="Andika"/>
              </a:rPr>
              <a:t> signs of abuse, neglect, or inappropriate </a:t>
            </a:r>
            <a:r>
              <a:rPr lang="en-US" sz="2000" dirty="0" err="1">
                <a:solidFill>
                  <a:schemeClr val="bg1"/>
                </a:solidFill>
                <a:latin typeface="Arial" panose="020B0604020202020204" pitchFamily="34" charset="0"/>
                <a:ea typeface="Andika"/>
                <a:cs typeface="Arial" panose="020B0604020202020204" pitchFamily="34" charset="0"/>
                <a:sym typeface="Andika"/>
              </a:rPr>
              <a:t>behaviour</a:t>
            </a:r>
            <a:r>
              <a:rPr lang="en-US" sz="2000" dirty="0">
                <a:solidFill>
                  <a:schemeClr val="bg1"/>
                </a:solidFill>
                <a:latin typeface="Arial" panose="020B0604020202020204" pitchFamily="34" charset="0"/>
                <a:ea typeface="Andika"/>
                <a:cs typeface="Arial" panose="020B0604020202020204" pitchFamily="34" charset="0"/>
                <a:sym typeface="Andika"/>
              </a:rPr>
              <a:t>.</a:t>
            </a:r>
          </a:p>
        </p:txBody>
      </p:sp>
      <p:sp>
        <p:nvSpPr>
          <p:cNvPr id="11" name="Rectangle: Rounded Corners 9">
            <a:extLst>
              <a:ext uri="{FF2B5EF4-FFF2-40B4-BE49-F238E27FC236}">
                <a16:creationId xmlns:a16="http://schemas.microsoft.com/office/drawing/2014/main" id="{EF602451-3305-E1D5-5760-FE5D18383E5A}"/>
              </a:ext>
            </a:extLst>
          </p:cNvPr>
          <p:cNvSpPr/>
          <p:nvPr/>
        </p:nvSpPr>
        <p:spPr>
          <a:xfrm>
            <a:off x="6156176" y="1347614"/>
            <a:ext cx="2592288" cy="2878422"/>
          </a:xfrm>
          <a:prstGeom prst="roundRect">
            <a:avLst>
              <a:gd name="adj" fmla="val 1091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F1720FC2-0F48-5B06-DCB1-28D0DEBB8831}"/>
              </a:ext>
            </a:extLst>
          </p:cNvPr>
          <p:cNvSpPr txBox="1"/>
          <p:nvPr/>
        </p:nvSpPr>
        <p:spPr>
          <a:xfrm>
            <a:off x="6309611" y="2281820"/>
            <a:ext cx="2438853" cy="1631216"/>
          </a:xfrm>
          <a:prstGeom prst="rect">
            <a:avLst/>
          </a:prstGeom>
          <a:noFill/>
        </p:spPr>
        <p:txBody>
          <a:bodyPr wrap="square" rtlCol="0">
            <a:spAutoFit/>
          </a:bodyPr>
          <a:lstStyle/>
          <a:p>
            <a:r>
              <a:rPr lang="en-US" sz="2000" dirty="0">
                <a:solidFill>
                  <a:schemeClr val="bg1"/>
                </a:solidFill>
                <a:latin typeface="Arial" panose="020B0604020202020204" pitchFamily="34" charset="0"/>
                <a:ea typeface="Andika"/>
                <a:cs typeface="Arial" panose="020B0604020202020204" pitchFamily="34" charset="0"/>
                <a:sym typeface="Andika"/>
              </a:rPr>
              <a:t>Know how to respond and report safeguarding concerns appropriately.</a:t>
            </a:r>
          </a:p>
        </p:txBody>
      </p:sp>
      <p:pic>
        <p:nvPicPr>
          <p:cNvPr id="16" name="Graphic 15">
            <a:extLst>
              <a:ext uri="{FF2B5EF4-FFF2-40B4-BE49-F238E27FC236}">
                <a16:creationId xmlns:a16="http://schemas.microsoft.com/office/drawing/2014/main" id="{D94DA9B9-415D-8A8C-443B-49F86A6083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9855" y="1563638"/>
            <a:ext cx="573541" cy="573541"/>
          </a:xfrm>
          <a:prstGeom prst="rect">
            <a:avLst/>
          </a:prstGeom>
        </p:spPr>
      </p:pic>
      <p:pic>
        <p:nvPicPr>
          <p:cNvPr id="18" name="Graphic 17">
            <a:extLst>
              <a:ext uri="{FF2B5EF4-FFF2-40B4-BE49-F238E27FC236}">
                <a16:creationId xmlns:a16="http://schemas.microsoft.com/office/drawing/2014/main" id="{7AFADB53-9053-68A7-4BC7-168882D972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38419" y="1553591"/>
            <a:ext cx="658119" cy="658119"/>
          </a:xfrm>
          <a:prstGeom prst="rect">
            <a:avLst/>
          </a:prstGeom>
        </p:spPr>
      </p:pic>
      <p:pic>
        <p:nvPicPr>
          <p:cNvPr id="20" name="Graphic 19">
            <a:extLst>
              <a:ext uri="{FF2B5EF4-FFF2-40B4-BE49-F238E27FC236}">
                <a16:creationId xmlns:a16="http://schemas.microsoft.com/office/drawing/2014/main" id="{DBD79202-6DF8-B69C-3601-520BA9D3D7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09612" y="1563639"/>
            <a:ext cx="579214" cy="579214"/>
          </a:xfrm>
          <a:prstGeom prst="rect">
            <a:avLst/>
          </a:prstGeom>
        </p:spPr>
      </p:pic>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B3AC-2386-FEBE-3B07-9B1283828EA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7FF82150-3962-5D1F-1A6B-437B67FCE330}"/>
              </a:ext>
            </a:extLst>
          </p:cNvPr>
          <p:cNvSpPr/>
          <p:nvPr/>
        </p:nvSpPr>
        <p:spPr>
          <a:xfrm>
            <a:off x="594719" y="1745864"/>
            <a:ext cx="2448272" cy="72491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AB715A9E-7E2D-0296-C2F9-F4E073F7F01F}"/>
              </a:ext>
            </a:extLst>
          </p:cNvPr>
          <p:cNvSpPr txBox="1">
            <a:spLocks/>
          </p:cNvSpPr>
          <p:nvPr/>
        </p:nvSpPr>
        <p:spPr>
          <a:xfrm>
            <a:off x="539552" y="1745864"/>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B3E4094D-1ADD-676E-423D-4A6885B9D873}"/>
              </a:ext>
            </a:extLst>
          </p:cNvPr>
          <p:cNvSpPr/>
          <p:nvPr/>
        </p:nvSpPr>
        <p:spPr>
          <a:xfrm>
            <a:off x="824161" y="1745864"/>
            <a:ext cx="4635748" cy="724919"/>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973BF20F-882A-A460-8C73-4C129A7AD751}"/>
              </a:ext>
            </a:extLst>
          </p:cNvPr>
          <p:cNvSpPr txBox="1">
            <a:spLocks/>
          </p:cNvSpPr>
          <p:nvPr/>
        </p:nvSpPr>
        <p:spPr>
          <a:xfrm>
            <a:off x="971600" y="1756623"/>
            <a:ext cx="4776341" cy="70788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ym typeface="Andika"/>
              </a:rPr>
              <a:t>Safeguarding is crucial in creating a safe and supportive environment for everyone. </a:t>
            </a:r>
          </a:p>
        </p:txBody>
      </p:sp>
      <p:pic>
        <p:nvPicPr>
          <p:cNvPr id="2" name="Picture 10">
            <a:extLst>
              <a:ext uri="{FF2B5EF4-FFF2-40B4-BE49-F238E27FC236}">
                <a16:creationId xmlns:a16="http://schemas.microsoft.com/office/drawing/2014/main" id="{D0D43683-EDBF-4ECC-EAD3-9F8C31B67E77}"/>
              </a:ext>
            </a:extLst>
          </p:cNvPr>
          <p:cNvPicPr>
            <a:picLocks noChangeAspect="1"/>
          </p:cNvPicPr>
          <p:nvPr/>
        </p:nvPicPr>
        <p:blipFill rotWithShape="1">
          <a:blip>
            <a:extLst>
              <a:ext uri="{96DAC541-7B7A-43D3-8B79-37D633B846F1}">
                <asvg:svgBlip xmlns:asvg="http://schemas.microsoft.com/office/drawing/2016/SVG/main" r:embed="rId2"/>
              </a:ext>
            </a:extLst>
          </a:blip>
          <a:srcRect t="10809" b="10809"/>
          <a:stretch/>
        </p:blipFill>
        <p:spPr>
          <a:xfrm>
            <a:off x="5696197" y="1059582"/>
            <a:ext cx="3134862" cy="3134862"/>
          </a:xfrm>
          <a:prstGeom prst="roundRect">
            <a:avLst>
              <a:gd name="adj" fmla="val 3886"/>
            </a:avLst>
          </a:prstGeom>
        </p:spPr>
      </p:pic>
      <p:sp>
        <p:nvSpPr>
          <p:cNvPr id="4" name="Title 3">
            <a:extLst>
              <a:ext uri="{FF2B5EF4-FFF2-40B4-BE49-F238E27FC236}">
                <a16:creationId xmlns:a16="http://schemas.microsoft.com/office/drawing/2014/main" id="{0BE4789F-24B8-FF75-F20E-9A7F1E725EE6}"/>
              </a:ext>
            </a:extLst>
          </p:cNvPr>
          <p:cNvSpPr>
            <a:spLocks noGrp="1"/>
          </p:cNvSpPr>
          <p:nvPr>
            <p:ph type="title"/>
          </p:nvPr>
        </p:nvSpPr>
        <p:spPr/>
        <p:txBody>
          <a:bodyPr/>
          <a:lstStyle/>
          <a:p>
            <a:endParaRPr lang="en-SI"/>
          </a:p>
        </p:txBody>
      </p:sp>
      <p:sp>
        <p:nvSpPr>
          <p:cNvPr id="5" name="Rectangle: Rounded Corners 13">
            <a:extLst>
              <a:ext uri="{FF2B5EF4-FFF2-40B4-BE49-F238E27FC236}">
                <a16:creationId xmlns:a16="http://schemas.microsoft.com/office/drawing/2014/main" id="{9AA767D9-9A29-C593-909D-3F1B396CCA80}"/>
              </a:ext>
            </a:extLst>
          </p:cNvPr>
          <p:cNvSpPr/>
          <p:nvPr/>
        </p:nvSpPr>
        <p:spPr>
          <a:xfrm>
            <a:off x="594719" y="2585313"/>
            <a:ext cx="2448272" cy="72491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 name="TextBox 6">
            <a:extLst>
              <a:ext uri="{FF2B5EF4-FFF2-40B4-BE49-F238E27FC236}">
                <a16:creationId xmlns:a16="http://schemas.microsoft.com/office/drawing/2014/main" id="{72B57896-BC56-D547-8E8C-E430E2C133E1}"/>
              </a:ext>
            </a:extLst>
          </p:cNvPr>
          <p:cNvSpPr txBox="1">
            <a:spLocks/>
          </p:cNvSpPr>
          <p:nvPr/>
        </p:nvSpPr>
        <p:spPr>
          <a:xfrm>
            <a:off x="539552" y="2585313"/>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8" name="Rectangle: Rounded Corners 17">
            <a:extLst>
              <a:ext uri="{FF2B5EF4-FFF2-40B4-BE49-F238E27FC236}">
                <a16:creationId xmlns:a16="http://schemas.microsoft.com/office/drawing/2014/main" id="{F12E14F3-95FC-F791-BDF7-BD2FF550A419}"/>
              </a:ext>
            </a:extLst>
          </p:cNvPr>
          <p:cNvSpPr/>
          <p:nvPr/>
        </p:nvSpPr>
        <p:spPr>
          <a:xfrm>
            <a:off x="824161" y="2585313"/>
            <a:ext cx="4635748" cy="724919"/>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itle 4">
            <a:extLst>
              <a:ext uri="{FF2B5EF4-FFF2-40B4-BE49-F238E27FC236}">
                <a16:creationId xmlns:a16="http://schemas.microsoft.com/office/drawing/2014/main" id="{60C6BB02-548D-C2D1-6142-4441EDF14ED3}"/>
              </a:ext>
            </a:extLst>
          </p:cNvPr>
          <p:cNvSpPr txBox="1">
            <a:spLocks/>
          </p:cNvSpPr>
          <p:nvPr/>
        </p:nvSpPr>
        <p:spPr>
          <a:xfrm>
            <a:off x="971600" y="2596072"/>
            <a:ext cx="4488309" cy="70788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ym typeface="Andika"/>
              </a:rPr>
              <a:t>Student ambassadors play a key role in promoting safety and inclusivity.</a:t>
            </a:r>
          </a:p>
        </p:txBody>
      </p:sp>
    </p:spTree>
    <p:extLst>
      <p:ext uri="{BB962C8B-B14F-4D97-AF65-F5344CB8AC3E}">
        <p14:creationId xmlns:p14="http://schemas.microsoft.com/office/powerpoint/2010/main" val="101352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a:extLst>
              <a:ext uri="{96DAC541-7B7A-43D3-8B79-37D633B846F1}">
                <asvg:svgBlip xmlns:asvg="http://schemas.microsoft.com/office/drawing/2016/SVG/main" r:embed="rId2"/>
              </a:ext>
            </a:extLst>
          </a:blip>
          <a:srcRect t="10873" b="10873"/>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4070648" y="1333922"/>
            <a:ext cx="3888432" cy="1944216"/>
          </a:xfrm>
        </p:spPr>
        <p:txBody>
          <a:bodyPr>
            <a:normAutofit/>
          </a:bodyPr>
          <a:lstStyle/>
          <a:p>
            <a:pPr algn="l"/>
            <a:r>
              <a:rPr lang="en-US" b="1" dirty="0">
                <a:solidFill>
                  <a:schemeClr val="accent4"/>
                </a:solidFill>
                <a:sym typeface="Andika"/>
              </a:rPr>
              <a:t>True/False Safeguarding Statements</a:t>
            </a: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84810" y="3111810"/>
            <a:ext cx="792088" cy="72008"/>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Tree>
    <p:extLst>
      <p:ext uri="{BB962C8B-B14F-4D97-AF65-F5344CB8AC3E}">
        <p14:creationId xmlns:p14="http://schemas.microsoft.com/office/powerpoint/2010/main" val="674056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a:extLst>
              <a:ext uri="{FF2B5EF4-FFF2-40B4-BE49-F238E27FC236}">
                <a16:creationId xmlns:a16="http://schemas.microsoft.com/office/drawing/2014/main" id="{D3591C48-AE99-86A3-79D1-A3BE2DFC4E55}"/>
              </a:ext>
            </a:extLst>
          </p:cNvPr>
          <p:cNvSpPr/>
          <p:nvPr/>
        </p:nvSpPr>
        <p:spPr>
          <a:xfrm>
            <a:off x="7115546" y="977802"/>
            <a:ext cx="1560910" cy="43204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extBox 2"/>
          <p:cNvSpPr txBox="1"/>
          <p:nvPr/>
        </p:nvSpPr>
        <p:spPr>
          <a:xfrm>
            <a:off x="827584" y="389603"/>
            <a:ext cx="8216864" cy="4702378"/>
          </a:xfrm>
          <a:prstGeom prst="rect">
            <a:avLst/>
          </a:prstGeom>
        </p:spPr>
        <p:txBody>
          <a:bodyPr wrap="square" lIns="0" tIns="0" rIns="0" bIns="0" rtlCol="0" anchor="t">
            <a:spAutoFit/>
          </a:bodyPr>
          <a:lstStyle/>
          <a:p>
            <a:pPr algn="l">
              <a:spcBef>
                <a:spcPct val="0"/>
              </a:spcBef>
            </a:pPr>
            <a:r>
              <a:rPr lang="en-US" sz="1400" b="1" dirty="0">
                <a:solidFill>
                  <a:srgbClr val="000000"/>
                </a:solidFill>
                <a:latin typeface="Arial" panose="020B0604020202020204" pitchFamily="34" charset="0"/>
                <a:ea typeface="Andika"/>
                <a:cs typeface="Arial" panose="020B0604020202020204" pitchFamily="34" charset="0"/>
                <a:sym typeface="Andika"/>
              </a:rPr>
              <a:t>True/False Safeguarding Statements</a:t>
            </a:r>
          </a:p>
          <a:p>
            <a:pPr marL="114300" indent="-114300">
              <a:spcBef>
                <a:spcPct val="0"/>
              </a:spcBef>
              <a:buFont typeface="+mj-lt"/>
              <a:buAutoNum type="arabicPeriod"/>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 believe it's important to report any unsafe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 I witness.</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It's not necessary to report unsafe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 if it doesn't affect me.</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Everyone should have access to resources for mental health support.</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Mental health resources are only for people who are very ill.</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It's okay to ask questions if I'm unsure about someone’s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Asking questions might make things worse, so I should keep quiet.</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 think everyone has the right to express their opinions without fear of judgment.</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People should only express opinions that others will agree with.</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If I feel uncomfortable in a situation, I should trust my instincts and remove myself.</a:t>
            </a:r>
          </a:p>
          <a:p>
            <a:pPr>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lnSpc>
                <a:spcPts val="979"/>
              </a:lnSpc>
              <a:spcBef>
                <a:spcPct val="0"/>
              </a:spcBef>
            </a:pPr>
            <a:r>
              <a:rPr lang="en-US" sz="1400" dirty="0">
                <a:solidFill>
                  <a:srgbClr val="000000"/>
                </a:solidFill>
                <a:latin typeface="Arial" panose="020B0604020202020204" pitchFamily="34" charset="0"/>
                <a:ea typeface="Andika"/>
                <a:cs typeface="Arial" panose="020B0604020202020204" pitchFamily="34" charset="0"/>
                <a:sym typeface="Andika"/>
              </a:rPr>
              <a:t>It's better to stay in uncomfortable situations to avoid seeming rude.</a:t>
            </a:r>
          </a:p>
          <a:p>
            <a:pPr>
              <a:lnSpc>
                <a:spcPts val="979"/>
              </a:lnSpc>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lnSpc>
                <a:spcPts val="979"/>
              </a:lnSpc>
              <a:spcBef>
                <a:spcPct val="0"/>
              </a:spcBef>
            </a:pPr>
            <a:endParaRPr lang="en-US" sz="1400" dirty="0">
              <a:solidFill>
                <a:srgbClr val="000000"/>
              </a:solidFill>
              <a:latin typeface="Arial" panose="020B0604020202020204" pitchFamily="34" charset="0"/>
              <a:ea typeface="Andika"/>
              <a:cs typeface="Arial" panose="020B0604020202020204" pitchFamily="34" charset="0"/>
              <a:sym typeface="Andika"/>
            </a:endParaRPr>
          </a:p>
        </p:txBody>
      </p:sp>
      <p:sp>
        <p:nvSpPr>
          <p:cNvPr id="6" name="Rounded Rectangle 5">
            <a:extLst>
              <a:ext uri="{FF2B5EF4-FFF2-40B4-BE49-F238E27FC236}">
                <a16:creationId xmlns:a16="http://schemas.microsoft.com/office/drawing/2014/main" id="{6658E9EC-5B24-E045-ECA8-4AD9C7781874}"/>
              </a:ext>
            </a:extLst>
          </p:cNvPr>
          <p:cNvSpPr/>
          <p:nvPr/>
        </p:nvSpPr>
        <p:spPr>
          <a:xfrm>
            <a:off x="323528" y="771550"/>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BAD22934-3E5B-4009-35E8-20B568C24ED8}"/>
              </a:ext>
            </a:extLst>
          </p:cNvPr>
          <p:cNvSpPr txBox="1"/>
          <p:nvPr/>
        </p:nvSpPr>
        <p:spPr>
          <a:xfrm>
            <a:off x="323528" y="754580"/>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a:t>
            </a:r>
          </a:p>
        </p:txBody>
      </p:sp>
      <p:sp>
        <p:nvSpPr>
          <p:cNvPr id="9" name="Rounded Rectangle 8">
            <a:extLst>
              <a:ext uri="{FF2B5EF4-FFF2-40B4-BE49-F238E27FC236}">
                <a16:creationId xmlns:a16="http://schemas.microsoft.com/office/drawing/2014/main" id="{090F978C-EAF7-C937-7F7B-A9CA5F65C576}"/>
              </a:ext>
            </a:extLst>
          </p:cNvPr>
          <p:cNvSpPr/>
          <p:nvPr/>
        </p:nvSpPr>
        <p:spPr>
          <a:xfrm>
            <a:off x="323528" y="1206264"/>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extBox 9">
            <a:extLst>
              <a:ext uri="{FF2B5EF4-FFF2-40B4-BE49-F238E27FC236}">
                <a16:creationId xmlns:a16="http://schemas.microsoft.com/office/drawing/2014/main" id="{035C8CE9-2253-E1E9-FF57-C224368C7929}"/>
              </a:ext>
            </a:extLst>
          </p:cNvPr>
          <p:cNvSpPr txBox="1"/>
          <p:nvPr/>
        </p:nvSpPr>
        <p:spPr>
          <a:xfrm>
            <a:off x="323528" y="1189294"/>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2.</a:t>
            </a:r>
          </a:p>
        </p:txBody>
      </p:sp>
      <p:sp>
        <p:nvSpPr>
          <p:cNvPr id="11" name="Rounded Rectangle 10">
            <a:extLst>
              <a:ext uri="{FF2B5EF4-FFF2-40B4-BE49-F238E27FC236}">
                <a16:creationId xmlns:a16="http://schemas.microsoft.com/office/drawing/2014/main" id="{1B52FD2E-0B64-22B9-A1D8-16974C5125AB}"/>
              </a:ext>
            </a:extLst>
          </p:cNvPr>
          <p:cNvSpPr/>
          <p:nvPr/>
        </p:nvSpPr>
        <p:spPr>
          <a:xfrm>
            <a:off x="323528" y="1640979"/>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extBox 11">
            <a:extLst>
              <a:ext uri="{FF2B5EF4-FFF2-40B4-BE49-F238E27FC236}">
                <a16:creationId xmlns:a16="http://schemas.microsoft.com/office/drawing/2014/main" id="{0056A6CD-2D2C-3D21-0B2F-4569869D7500}"/>
              </a:ext>
            </a:extLst>
          </p:cNvPr>
          <p:cNvSpPr txBox="1"/>
          <p:nvPr/>
        </p:nvSpPr>
        <p:spPr>
          <a:xfrm>
            <a:off x="323528" y="1624009"/>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3.</a:t>
            </a:r>
          </a:p>
        </p:txBody>
      </p:sp>
      <p:sp>
        <p:nvSpPr>
          <p:cNvPr id="13" name="Rounded Rectangle 12">
            <a:extLst>
              <a:ext uri="{FF2B5EF4-FFF2-40B4-BE49-F238E27FC236}">
                <a16:creationId xmlns:a16="http://schemas.microsoft.com/office/drawing/2014/main" id="{C95297FF-9F05-AC39-C801-62755A1C04A6}"/>
              </a:ext>
            </a:extLst>
          </p:cNvPr>
          <p:cNvSpPr/>
          <p:nvPr/>
        </p:nvSpPr>
        <p:spPr>
          <a:xfrm>
            <a:off x="323528" y="2023228"/>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F3FDFE2B-3B1F-5869-B49A-A1C20AA00320}"/>
              </a:ext>
            </a:extLst>
          </p:cNvPr>
          <p:cNvSpPr txBox="1"/>
          <p:nvPr/>
        </p:nvSpPr>
        <p:spPr>
          <a:xfrm>
            <a:off x="323528" y="2006258"/>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4.</a:t>
            </a:r>
          </a:p>
        </p:txBody>
      </p:sp>
      <p:sp>
        <p:nvSpPr>
          <p:cNvPr id="15" name="Rounded Rectangle 14">
            <a:extLst>
              <a:ext uri="{FF2B5EF4-FFF2-40B4-BE49-F238E27FC236}">
                <a16:creationId xmlns:a16="http://schemas.microsoft.com/office/drawing/2014/main" id="{867FCB4A-4B8E-310E-46AC-794A8D908370}"/>
              </a:ext>
            </a:extLst>
          </p:cNvPr>
          <p:cNvSpPr/>
          <p:nvPr/>
        </p:nvSpPr>
        <p:spPr>
          <a:xfrm>
            <a:off x="323528" y="2450448"/>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B31F8360-AE97-2AED-1584-346A88BE1956}"/>
              </a:ext>
            </a:extLst>
          </p:cNvPr>
          <p:cNvSpPr txBox="1"/>
          <p:nvPr/>
        </p:nvSpPr>
        <p:spPr>
          <a:xfrm>
            <a:off x="323528" y="2433478"/>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5.</a:t>
            </a:r>
          </a:p>
        </p:txBody>
      </p:sp>
      <p:sp>
        <p:nvSpPr>
          <p:cNvPr id="17" name="Rounded Rectangle 16">
            <a:extLst>
              <a:ext uri="{FF2B5EF4-FFF2-40B4-BE49-F238E27FC236}">
                <a16:creationId xmlns:a16="http://schemas.microsoft.com/office/drawing/2014/main" id="{6500263D-5671-22BA-391C-FFEC2F055F79}"/>
              </a:ext>
            </a:extLst>
          </p:cNvPr>
          <p:cNvSpPr/>
          <p:nvPr/>
        </p:nvSpPr>
        <p:spPr>
          <a:xfrm>
            <a:off x="323528" y="2900153"/>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extBox 17">
            <a:extLst>
              <a:ext uri="{FF2B5EF4-FFF2-40B4-BE49-F238E27FC236}">
                <a16:creationId xmlns:a16="http://schemas.microsoft.com/office/drawing/2014/main" id="{1164C256-FA37-B1ED-9618-9BE636990C20}"/>
              </a:ext>
            </a:extLst>
          </p:cNvPr>
          <p:cNvSpPr txBox="1"/>
          <p:nvPr/>
        </p:nvSpPr>
        <p:spPr>
          <a:xfrm>
            <a:off x="323528" y="2883183"/>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6</a:t>
            </a:r>
            <a:r>
              <a:rPr lang="en-US" sz="1400" dirty="0">
                <a:solidFill>
                  <a:schemeClr val="bg1"/>
                </a:solidFill>
                <a:latin typeface="Arial" panose="020B0604020202020204" pitchFamily="34" charset="0"/>
                <a:ea typeface="Andika"/>
                <a:cs typeface="Arial" panose="020B0604020202020204" pitchFamily="34" charset="0"/>
                <a:sym typeface="Andika"/>
              </a:rPr>
              <a:t>.</a:t>
            </a:r>
            <a:endParaRPr lang="en-US" sz="1400" b="1" dirty="0">
              <a:solidFill>
                <a:schemeClr val="bg1"/>
              </a:solidFill>
              <a:latin typeface="Arial" panose="020B0604020202020204" pitchFamily="34" charset="0"/>
              <a:ea typeface="Andika"/>
              <a:cs typeface="Arial" panose="020B0604020202020204" pitchFamily="34" charset="0"/>
              <a:sym typeface="Andika"/>
            </a:endParaRPr>
          </a:p>
        </p:txBody>
      </p:sp>
      <p:sp>
        <p:nvSpPr>
          <p:cNvPr id="19" name="Rounded Rectangle 18">
            <a:extLst>
              <a:ext uri="{FF2B5EF4-FFF2-40B4-BE49-F238E27FC236}">
                <a16:creationId xmlns:a16="http://schemas.microsoft.com/office/drawing/2014/main" id="{1DF981CC-736E-D073-2C09-6C19B1A9FD42}"/>
              </a:ext>
            </a:extLst>
          </p:cNvPr>
          <p:cNvSpPr/>
          <p:nvPr/>
        </p:nvSpPr>
        <p:spPr>
          <a:xfrm>
            <a:off x="323528" y="3334868"/>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extBox 19">
            <a:extLst>
              <a:ext uri="{FF2B5EF4-FFF2-40B4-BE49-F238E27FC236}">
                <a16:creationId xmlns:a16="http://schemas.microsoft.com/office/drawing/2014/main" id="{4F5D66C2-2951-E823-39B1-413FD6B8A5B4}"/>
              </a:ext>
            </a:extLst>
          </p:cNvPr>
          <p:cNvSpPr txBox="1"/>
          <p:nvPr/>
        </p:nvSpPr>
        <p:spPr>
          <a:xfrm>
            <a:off x="323528" y="3317898"/>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7.</a:t>
            </a:r>
          </a:p>
        </p:txBody>
      </p:sp>
      <p:sp>
        <p:nvSpPr>
          <p:cNvPr id="21" name="Rounded Rectangle 20">
            <a:extLst>
              <a:ext uri="{FF2B5EF4-FFF2-40B4-BE49-F238E27FC236}">
                <a16:creationId xmlns:a16="http://schemas.microsoft.com/office/drawing/2014/main" id="{86017A3E-1046-F8DB-A772-5988D3150C60}"/>
              </a:ext>
            </a:extLst>
          </p:cNvPr>
          <p:cNvSpPr/>
          <p:nvPr/>
        </p:nvSpPr>
        <p:spPr>
          <a:xfrm>
            <a:off x="323528" y="3769582"/>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TextBox 21">
            <a:extLst>
              <a:ext uri="{FF2B5EF4-FFF2-40B4-BE49-F238E27FC236}">
                <a16:creationId xmlns:a16="http://schemas.microsoft.com/office/drawing/2014/main" id="{091B9FDC-C065-7F7C-13A7-6D326164825C}"/>
              </a:ext>
            </a:extLst>
          </p:cNvPr>
          <p:cNvSpPr txBox="1"/>
          <p:nvPr/>
        </p:nvSpPr>
        <p:spPr>
          <a:xfrm>
            <a:off x="323528" y="3752612"/>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8.</a:t>
            </a:r>
          </a:p>
        </p:txBody>
      </p:sp>
      <p:sp>
        <p:nvSpPr>
          <p:cNvPr id="23" name="Rounded Rectangle 22">
            <a:extLst>
              <a:ext uri="{FF2B5EF4-FFF2-40B4-BE49-F238E27FC236}">
                <a16:creationId xmlns:a16="http://schemas.microsoft.com/office/drawing/2014/main" id="{D99D57E7-33F3-6D71-3E3F-1FA37C26DC9D}"/>
              </a:ext>
            </a:extLst>
          </p:cNvPr>
          <p:cNvSpPr/>
          <p:nvPr/>
        </p:nvSpPr>
        <p:spPr>
          <a:xfrm>
            <a:off x="323528" y="4166822"/>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4" name="TextBox 23">
            <a:extLst>
              <a:ext uri="{FF2B5EF4-FFF2-40B4-BE49-F238E27FC236}">
                <a16:creationId xmlns:a16="http://schemas.microsoft.com/office/drawing/2014/main" id="{9DB5AB5F-8D92-E6DB-4EE4-73167A510A33}"/>
              </a:ext>
            </a:extLst>
          </p:cNvPr>
          <p:cNvSpPr txBox="1"/>
          <p:nvPr/>
        </p:nvSpPr>
        <p:spPr>
          <a:xfrm>
            <a:off x="323528" y="4149852"/>
            <a:ext cx="360040"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9.</a:t>
            </a:r>
          </a:p>
        </p:txBody>
      </p:sp>
      <p:sp>
        <p:nvSpPr>
          <p:cNvPr id="25" name="Rounded Rectangle 24">
            <a:extLst>
              <a:ext uri="{FF2B5EF4-FFF2-40B4-BE49-F238E27FC236}">
                <a16:creationId xmlns:a16="http://schemas.microsoft.com/office/drawing/2014/main" id="{DF94063C-B293-D98D-4F85-5B2F12512751}"/>
              </a:ext>
            </a:extLst>
          </p:cNvPr>
          <p:cNvSpPr/>
          <p:nvPr/>
        </p:nvSpPr>
        <p:spPr>
          <a:xfrm>
            <a:off x="323528" y="4541576"/>
            <a:ext cx="288032"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6" name="TextBox 25">
            <a:extLst>
              <a:ext uri="{FF2B5EF4-FFF2-40B4-BE49-F238E27FC236}">
                <a16:creationId xmlns:a16="http://schemas.microsoft.com/office/drawing/2014/main" id="{CD35F0D9-0C69-8DD1-0B51-254A5A162E85}"/>
              </a:ext>
            </a:extLst>
          </p:cNvPr>
          <p:cNvSpPr txBox="1"/>
          <p:nvPr/>
        </p:nvSpPr>
        <p:spPr>
          <a:xfrm>
            <a:off x="251520" y="4524606"/>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10.</a:t>
            </a:r>
          </a:p>
        </p:txBody>
      </p:sp>
      <p:sp>
        <p:nvSpPr>
          <p:cNvPr id="27" name="Rounded Rectangle 26">
            <a:extLst>
              <a:ext uri="{FF2B5EF4-FFF2-40B4-BE49-F238E27FC236}">
                <a16:creationId xmlns:a16="http://schemas.microsoft.com/office/drawing/2014/main" id="{2A86F941-464A-C2DB-5816-CDC7F3864837}"/>
              </a:ext>
            </a:extLst>
          </p:cNvPr>
          <p:cNvSpPr/>
          <p:nvPr/>
        </p:nvSpPr>
        <p:spPr>
          <a:xfrm>
            <a:off x="7001246" y="977802"/>
            <a:ext cx="504057" cy="432048"/>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9" name="TextBox 28">
            <a:extLst>
              <a:ext uri="{FF2B5EF4-FFF2-40B4-BE49-F238E27FC236}">
                <a16:creationId xmlns:a16="http://schemas.microsoft.com/office/drawing/2014/main" id="{F9CA3F50-B6D4-234D-5D9F-2742F1678A76}"/>
              </a:ext>
            </a:extLst>
          </p:cNvPr>
          <p:cNvSpPr txBox="1"/>
          <p:nvPr/>
        </p:nvSpPr>
        <p:spPr>
          <a:xfrm>
            <a:off x="7652967" y="1059582"/>
            <a:ext cx="1391481" cy="307777"/>
          </a:xfrm>
          <a:prstGeom prst="rect">
            <a:avLst/>
          </a:prstGeom>
          <a:noFill/>
        </p:spPr>
        <p:txBody>
          <a:bodyPr wrap="square">
            <a:spAutoFit/>
          </a:bodyPr>
          <a:lstStyle/>
          <a:p>
            <a:r>
              <a:rPr lang="en-US" sz="1400" dirty="0">
                <a:solidFill>
                  <a:schemeClr val="accent1"/>
                </a:solidFill>
                <a:latin typeface="Arial" panose="020B0604020202020204" pitchFamily="34" charset="0"/>
                <a:ea typeface="Andika"/>
                <a:cs typeface="Arial" panose="020B0604020202020204" pitchFamily="34" charset="0"/>
                <a:sym typeface="Andika"/>
              </a:rPr>
              <a:t>FALSE</a:t>
            </a:r>
            <a:endParaRPr lang="en-SI" dirty="0">
              <a:solidFill>
                <a:schemeClr val="accent1"/>
              </a:solidFill>
            </a:endParaRPr>
          </a:p>
        </p:txBody>
      </p:sp>
      <p:pic>
        <p:nvPicPr>
          <p:cNvPr id="31" name="Graphic 30" descr="Badge Cross outline">
            <a:extLst>
              <a:ext uri="{FF2B5EF4-FFF2-40B4-BE49-F238E27FC236}">
                <a16:creationId xmlns:a16="http://schemas.microsoft.com/office/drawing/2014/main" id="{EC05926D-629A-F19B-56B0-E1436110D8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73254" y="1007319"/>
            <a:ext cx="360040" cy="360040"/>
          </a:xfrm>
          <a:prstGeom prst="rect">
            <a:avLst/>
          </a:prstGeom>
        </p:spPr>
      </p:pic>
      <p:sp>
        <p:nvSpPr>
          <p:cNvPr id="33" name="Rounded Rectangle 32">
            <a:extLst>
              <a:ext uri="{FF2B5EF4-FFF2-40B4-BE49-F238E27FC236}">
                <a16:creationId xmlns:a16="http://schemas.microsoft.com/office/drawing/2014/main" id="{79383EAA-B561-1455-C67A-F8D5B91B2145}"/>
              </a:ext>
            </a:extLst>
          </p:cNvPr>
          <p:cNvSpPr/>
          <p:nvPr/>
        </p:nvSpPr>
        <p:spPr>
          <a:xfrm>
            <a:off x="7115546" y="465699"/>
            <a:ext cx="1560910" cy="432048"/>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4" name="Rounded Rectangle 33">
            <a:extLst>
              <a:ext uri="{FF2B5EF4-FFF2-40B4-BE49-F238E27FC236}">
                <a16:creationId xmlns:a16="http://schemas.microsoft.com/office/drawing/2014/main" id="{06072617-B680-9CC1-CA0D-D8CE24D7DB2B}"/>
              </a:ext>
            </a:extLst>
          </p:cNvPr>
          <p:cNvSpPr/>
          <p:nvPr/>
        </p:nvSpPr>
        <p:spPr>
          <a:xfrm>
            <a:off x="7001246" y="465699"/>
            <a:ext cx="504057" cy="432048"/>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6" name="TextBox 35">
            <a:extLst>
              <a:ext uri="{FF2B5EF4-FFF2-40B4-BE49-F238E27FC236}">
                <a16:creationId xmlns:a16="http://schemas.microsoft.com/office/drawing/2014/main" id="{8102E385-9CBD-3F20-6639-84BE3574BC41}"/>
              </a:ext>
            </a:extLst>
          </p:cNvPr>
          <p:cNvSpPr txBox="1"/>
          <p:nvPr/>
        </p:nvSpPr>
        <p:spPr>
          <a:xfrm>
            <a:off x="7652967" y="521102"/>
            <a:ext cx="1391481" cy="307777"/>
          </a:xfrm>
          <a:prstGeom prst="rect">
            <a:avLst/>
          </a:prstGeom>
          <a:noFill/>
        </p:spPr>
        <p:txBody>
          <a:bodyPr wrap="square">
            <a:spAutoFit/>
          </a:bodyPr>
          <a:lstStyle/>
          <a:p>
            <a:r>
              <a:rPr lang="en-US" sz="1400" dirty="0">
                <a:solidFill>
                  <a:schemeClr val="accent2"/>
                </a:solidFill>
                <a:latin typeface="Arial" panose="020B0604020202020204" pitchFamily="34" charset="0"/>
                <a:ea typeface="Andika"/>
                <a:cs typeface="Arial" panose="020B0604020202020204" pitchFamily="34" charset="0"/>
                <a:sym typeface="Andika"/>
              </a:rPr>
              <a:t>TRUE</a:t>
            </a:r>
            <a:endParaRPr lang="en-SI" dirty="0">
              <a:solidFill>
                <a:schemeClr val="accent2"/>
              </a:solidFill>
            </a:endParaRPr>
          </a:p>
        </p:txBody>
      </p:sp>
      <p:pic>
        <p:nvPicPr>
          <p:cNvPr id="38" name="Graphic 37" descr="Badge Tick1 outline">
            <a:extLst>
              <a:ext uri="{FF2B5EF4-FFF2-40B4-BE49-F238E27FC236}">
                <a16:creationId xmlns:a16="http://schemas.microsoft.com/office/drawing/2014/main" id="{71B30DDF-E92B-D855-A676-8224D4FFDA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80604" y="482887"/>
            <a:ext cx="349188" cy="349188"/>
          </a:xfrm>
          <a:prstGeom prst="rect">
            <a:avLst/>
          </a:prstGeom>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019A1-11EF-1EDA-1332-84E1BFCA22D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10FCB44-4D55-D4D3-3EA4-E92F4C5B90D3}"/>
              </a:ext>
            </a:extLst>
          </p:cNvPr>
          <p:cNvSpPr txBox="1"/>
          <p:nvPr/>
        </p:nvSpPr>
        <p:spPr>
          <a:xfrm>
            <a:off x="755576" y="328803"/>
            <a:ext cx="8534400" cy="4739759"/>
          </a:xfrm>
          <a:prstGeom prst="rect">
            <a:avLst/>
          </a:prstGeom>
        </p:spPr>
        <p:txBody>
          <a:bodyPr wrap="square" lIns="0" tIns="0" rIns="0" bIns="0" rtlCol="0" anchor="t">
            <a:spAutoFit/>
          </a:bodyPr>
          <a:lstStyle/>
          <a:p>
            <a:pPr>
              <a:spcBef>
                <a:spcPct val="0"/>
              </a:spcBef>
            </a:pPr>
            <a:r>
              <a:rPr lang="en-US" sz="1400" b="1" dirty="0">
                <a:latin typeface="Arial" panose="020B0604020202020204" pitchFamily="34" charset="0"/>
                <a:cs typeface="Arial" panose="020B0604020202020204" pitchFamily="34" charset="0"/>
                <a:sym typeface="Andika"/>
              </a:rPr>
              <a:t>True/False Safeguarding Statements</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It's important to respect others' boundaries, even if I disagree with them.</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Boundaries should only be respected if they make sense to me.</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I have a responsibility to help create a welcoming environment for all students.</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It's someone else's job to make new students feel welcome.</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Listening to others’ experiences helps me understand the importance of safeguarding.</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Others' experiences are often exaggerated and not useful to me.</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I would encourage a friend to seek help if they were struggling with personal issues.</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Telling a friend to seek help could embarrass them, so I should avoid it.</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 I believe that taking action against discrimination is essential for a safe community.</a:t>
            </a:r>
          </a:p>
          <a:p>
            <a:pPr>
              <a:spcBef>
                <a:spcPct val="0"/>
              </a:spcBef>
            </a:pPr>
            <a:endParaRPr lang="en-US" sz="1400" dirty="0">
              <a:latin typeface="Arial" panose="020B0604020202020204" pitchFamily="34" charset="0"/>
              <a:cs typeface="Arial" panose="020B0604020202020204" pitchFamily="34" charset="0"/>
              <a:sym typeface="Andika"/>
            </a:endParaRPr>
          </a:p>
          <a:p>
            <a:pPr>
              <a:spcBef>
                <a:spcPct val="0"/>
              </a:spcBef>
            </a:pPr>
            <a:r>
              <a:rPr lang="en-US" sz="1400" dirty="0">
                <a:latin typeface="Arial" panose="020B0604020202020204" pitchFamily="34" charset="0"/>
                <a:cs typeface="Arial" panose="020B0604020202020204" pitchFamily="34" charset="0"/>
                <a:sym typeface="Andika"/>
              </a:rPr>
              <a:t>Discrimination is not a big issue in schools today.</a:t>
            </a:r>
          </a:p>
          <a:p>
            <a:pPr defTabSz="457200">
              <a:spcBef>
                <a:spcPct val="0"/>
              </a:spcBef>
              <a:defRPr/>
            </a:pPr>
            <a:endParaRPr lang="en-US" sz="1400" dirty="0">
              <a:latin typeface="Arial" panose="020B0604020202020204" pitchFamily="34" charset="0"/>
              <a:cs typeface="Arial" panose="020B0604020202020204" pitchFamily="34" charset="0"/>
              <a:sym typeface="Andika"/>
            </a:endParaRPr>
          </a:p>
        </p:txBody>
      </p:sp>
      <p:sp>
        <p:nvSpPr>
          <p:cNvPr id="4" name="Rounded Rectangle 3">
            <a:extLst>
              <a:ext uri="{FF2B5EF4-FFF2-40B4-BE49-F238E27FC236}">
                <a16:creationId xmlns:a16="http://schemas.microsoft.com/office/drawing/2014/main" id="{CA055A0E-3A62-4214-6D83-230836FF42E6}"/>
              </a:ext>
            </a:extLst>
          </p:cNvPr>
          <p:cNvSpPr/>
          <p:nvPr/>
        </p:nvSpPr>
        <p:spPr>
          <a:xfrm>
            <a:off x="323528" y="771550"/>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AEABA632-D194-FB78-8A36-352D34E93001}"/>
              </a:ext>
            </a:extLst>
          </p:cNvPr>
          <p:cNvSpPr txBox="1"/>
          <p:nvPr/>
        </p:nvSpPr>
        <p:spPr>
          <a:xfrm>
            <a:off x="287524" y="751805"/>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11.</a:t>
            </a:r>
          </a:p>
        </p:txBody>
      </p:sp>
      <p:sp>
        <p:nvSpPr>
          <p:cNvPr id="6" name="Rounded Rectangle 5">
            <a:extLst>
              <a:ext uri="{FF2B5EF4-FFF2-40B4-BE49-F238E27FC236}">
                <a16:creationId xmlns:a16="http://schemas.microsoft.com/office/drawing/2014/main" id="{09391851-B6D3-4DE0-BF26-65A738AF6789}"/>
              </a:ext>
            </a:extLst>
          </p:cNvPr>
          <p:cNvSpPr/>
          <p:nvPr/>
        </p:nvSpPr>
        <p:spPr>
          <a:xfrm>
            <a:off x="323528" y="1206264"/>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 name="TextBox 6">
            <a:extLst>
              <a:ext uri="{FF2B5EF4-FFF2-40B4-BE49-F238E27FC236}">
                <a16:creationId xmlns:a16="http://schemas.microsoft.com/office/drawing/2014/main" id="{F6B6031A-1B4F-DBC5-5F19-D48DD82B4F03}"/>
              </a:ext>
            </a:extLst>
          </p:cNvPr>
          <p:cNvSpPr txBox="1"/>
          <p:nvPr/>
        </p:nvSpPr>
        <p:spPr>
          <a:xfrm>
            <a:off x="287524" y="1186519"/>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12.</a:t>
            </a:r>
          </a:p>
        </p:txBody>
      </p:sp>
      <p:sp>
        <p:nvSpPr>
          <p:cNvPr id="8" name="Rounded Rectangle 7">
            <a:extLst>
              <a:ext uri="{FF2B5EF4-FFF2-40B4-BE49-F238E27FC236}">
                <a16:creationId xmlns:a16="http://schemas.microsoft.com/office/drawing/2014/main" id="{6E4C7D5C-28B7-5828-0C85-F45CECA52692}"/>
              </a:ext>
            </a:extLst>
          </p:cNvPr>
          <p:cNvSpPr/>
          <p:nvPr/>
        </p:nvSpPr>
        <p:spPr>
          <a:xfrm>
            <a:off x="323528" y="1640979"/>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extBox 8">
            <a:extLst>
              <a:ext uri="{FF2B5EF4-FFF2-40B4-BE49-F238E27FC236}">
                <a16:creationId xmlns:a16="http://schemas.microsoft.com/office/drawing/2014/main" id="{221DD67B-F4E1-4C95-6227-3B0CCE8BDDC6}"/>
              </a:ext>
            </a:extLst>
          </p:cNvPr>
          <p:cNvSpPr txBox="1"/>
          <p:nvPr/>
        </p:nvSpPr>
        <p:spPr>
          <a:xfrm>
            <a:off x="287524" y="1621234"/>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13.</a:t>
            </a:r>
          </a:p>
        </p:txBody>
      </p:sp>
      <p:sp>
        <p:nvSpPr>
          <p:cNvPr id="10" name="Rounded Rectangle 9">
            <a:extLst>
              <a:ext uri="{FF2B5EF4-FFF2-40B4-BE49-F238E27FC236}">
                <a16:creationId xmlns:a16="http://schemas.microsoft.com/office/drawing/2014/main" id="{FA70C523-5638-8505-2604-86DF134648CF}"/>
              </a:ext>
            </a:extLst>
          </p:cNvPr>
          <p:cNvSpPr/>
          <p:nvPr/>
        </p:nvSpPr>
        <p:spPr>
          <a:xfrm>
            <a:off x="323528" y="2023228"/>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D7411CE3-99BF-1B54-1861-AB59F19C92AD}"/>
              </a:ext>
            </a:extLst>
          </p:cNvPr>
          <p:cNvSpPr txBox="1"/>
          <p:nvPr/>
        </p:nvSpPr>
        <p:spPr>
          <a:xfrm>
            <a:off x="287524" y="2003483"/>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14.</a:t>
            </a:r>
          </a:p>
        </p:txBody>
      </p:sp>
      <p:sp>
        <p:nvSpPr>
          <p:cNvPr id="12" name="Rounded Rectangle 11">
            <a:extLst>
              <a:ext uri="{FF2B5EF4-FFF2-40B4-BE49-F238E27FC236}">
                <a16:creationId xmlns:a16="http://schemas.microsoft.com/office/drawing/2014/main" id="{915F1F51-1BC8-C9D3-0FB2-969D7E3FAFBA}"/>
              </a:ext>
            </a:extLst>
          </p:cNvPr>
          <p:cNvSpPr/>
          <p:nvPr/>
        </p:nvSpPr>
        <p:spPr>
          <a:xfrm>
            <a:off x="323528" y="2450448"/>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98B74568-C24D-EF6E-4C66-68437F093E63}"/>
              </a:ext>
            </a:extLst>
          </p:cNvPr>
          <p:cNvSpPr txBox="1"/>
          <p:nvPr/>
        </p:nvSpPr>
        <p:spPr>
          <a:xfrm>
            <a:off x="287524" y="2430703"/>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15.</a:t>
            </a:r>
          </a:p>
        </p:txBody>
      </p:sp>
      <p:sp>
        <p:nvSpPr>
          <p:cNvPr id="14" name="Rounded Rectangle 13">
            <a:extLst>
              <a:ext uri="{FF2B5EF4-FFF2-40B4-BE49-F238E27FC236}">
                <a16:creationId xmlns:a16="http://schemas.microsoft.com/office/drawing/2014/main" id="{37AB6D32-E8E3-6C78-AE30-9C9F3F4A04E8}"/>
              </a:ext>
            </a:extLst>
          </p:cNvPr>
          <p:cNvSpPr/>
          <p:nvPr/>
        </p:nvSpPr>
        <p:spPr>
          <a:xfrm>
            <a:off x="323528" y="2900153"/>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5" name="TextBox 14">
            <a:extLst>
              <a:ext uri="{FF2B5EF4-FFF2-40B4-BE49-F238E27FC236}">
                <a16:creationId xmlns:a16="http://schemas.microsoft.com/office/drawing/2014/main" id="{6180B687-156F-9AE6-9F45-52B954D7609E}"/>
              </a:ext>
            </a:extLst>
          </p:cNvPr>
          <p:cNvSpPr txBox="1"/>
          <p:nvPr/>
        </p:nvSpPr>
        <p:spPr>
          <a:xfrm>
            <a:off x="287524" y="2880408"/>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16</a:t>
            </a:r>
            <a:r>
              <a:rPr lang="en-US" sz="1400" dirty="0">
                <a:solidFill>
                  <a:schemeClr val="bg1"/>
                </a:solidFill>
                <a:latin typeface="Arial" panose="020B0604020202020204" pitchFamily="34" charset="0"/>
                <a:ea typeface="Andika"/>
                <a:cs typeface="Arial" panose="020B0604020202020204" pitchFamily="34" charset="0"/>
                <a:sym typeface="Andika"/>
              </a:rPr>
              <a:t>.</a:t>
            </a:r>
            <a:endParaRPr lang="en-US" sz="1400" b="1" dirty="0">
              <a:solidFill>
                <a:schemeClr val="bg1"/>
              </a:solidFill>
              <a:latin typeface="Arial" panose="020B0604020202020204" pitchFamily="34" charset="0"/>
              <a:ea typeface="Andika"/>
              <a:cs typeface="Arial" panose="020B0604020202020204" pitchFamily="34" charset="0"/>
              <a:sym typeface="Andika"/>
            </a:endParaRPr>
          </a:p>
        </p:txBody>
      </p:sp>
      <p:sp>
        <p:nvSpPr>
          <p:cNvPr id="16" name="Rounded Rectangle 15">
            <a:extLst>
              <a:ext uri="{FF2B5EF4-FFF2-40B4-BE49-F238E27FC236}">
                <a16:creationId xmlns:a16="http://schemas.microsoft.com/office/drawing/2014/main" id="{E577475D-6A40-4449-1C59-F6342FE6C4C1}"/>
              </a:ext>
            </a:extLst>
          </p:cNvPr>
          <p:cNvSpPr/>
          <p:nvPr/>
        </p:nvSpPr>
        <p:spPr>
          <a:xfrm>
            <a:off x="323528" y="3334868"/>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09EED28F-656E-A777-B417-906430D19154}"/>
              </a:ext>
            </a:extLst>
          </p:cNvPr>
          <p:cNvSpPr txBox="1"/>
          <p:nvPr/>
        </p:nvSpPr>
        <p:spPr>
          <a:xfrm>
            <a:off x="287524" y="3315123"/>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17.</a:t>
            </a:r>
          </a:p>
        </p:txBody>
      </p:sp>
      <p:sp>
        <p:nvSpPr>
          <p:cNvPr id="18" name="Rounded Rectangle 17">
            <a:extLst>
              <a:ext uri="{FF2B5EF4-FFF2-40B4-BE49-F238E27FC236}">
                <a16:creationId xmlns:a16="http://schemas.microsoft.com/office/drawing/2014/main" id="{A8CF6D6B-80FA-998E-7FA9-DD30EA0797C8}"/>
              </a:ext>
            </a:extLst>
          </p:cNvPr>
          <p:cNvSpPr/>
          <p:nvPr/>
        </p:nvSpPr>
        <p:spPr>
          <a:xfrm>
            <a:off x="323528" y="3769582"/>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9" name="TextBox 18">
            <a:extLst>
              <a:ext uri="{FF2B5EF4-FFF2-40B4-BE49-F238E27FC236}">
                <a16:creationId xmlns:a16="http://schemas.microsoft.com/office/drawing/2014/main" id="{4FADE0ED-7F44-DB88-A2B0-807AFB1555AF}"/>
              </a:ext>
            </a:extLst>
          </p:cNvPr>
          <p:cNvSpPr txBox="1"/>
          <p:nvPr/>
        </p:nvSpPr>
        <p:spPr>
          <a:xfrm>
            <a:off x="287524" y="3749837"/>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18.</a:t>
            </a:r>
          </a:p>
        </p:txBody>
      </p:sp>
      <p:sp>
        <p:nvSpPr>
          <p:cNvPr id="20" name="Rounded Rectangle 19">
            <a:extLst>
              <a:ext uri="{FF2B5EF4-FFF2-40B4-BE49-F238E27FC236}">
                <a16:creationId xmlns:a16="http://schemas.microsoft.com/office/drawing/2014/main" id="{C85CDF50-E326-5FAE-5509-8D2C0DEDF09A}"/>
              </a:ext>
            </a:extLst>
          </p:cNvPr>
          <p:cNvSpPr/>
          <p:nvPr/>
        </p:nvSpPr>
        <p:spPr>
          <a:xfrm>
            <a:off x="323528" y="4166822"/>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extBox 20">
            <a:extLst>
              <a:ext uri="{FF2B5EF4-FFF2-40B4-BE49-F238E27FC236}">
                <a16:creationId xmlns:a16="http://schemas.microsoft.com/office/drawing/2014/main" id="{1EE90EBD-E2F0-1F5C-81B9-F756FB00A6F0}"/>
              </a:ext>
            </a:extLst>
          </p:cNvPr>
          <p:cNvSpPr txBox="1"/>
          <p:nvPr/>
        </p:nvSpPr>
        <p:spPr>
          <a:xfrm>
            <a:off x="287524" y="4147077"/>
            <a:ext cx="43204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19.</a:t>
            </a:r>
          </a:p>
        </p:txBody>
      </p:sp>
      <p:sp>
        <p:nvSpPr>
          <p:cNvPr id="22" name="Rounded Rectangle 21">
            <a:extLst>
              <a:ext uri="{FF2B5EF4-FFF2-40B4-BE49-F238E27FC236}">
                <a16:creationId xmlns:a16="http://schemas.microsoft.com/office/drawing/2014/main" id="{88193F98-15B0-0240-94E2-7CA389C18E9C}"/>
              </a:ext>
            </a:extLst>
          </p:cNvPr>
          <p:cNvSpPr/>
          <p:nvPr/>
        </p:nvSpPr>
        <p:spPr>
          <a:xfrm>
            <a:off x="323528" y="4541576"/>
            <a:ext cx="360040" cy="28803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3" name="TextBox 22">
            <a:extLst>
              <a:ext uri="{FF2B5EF4-FFF2-40B4-BE49-F238E27FC236}">
                <a16:creationId xmlns:a16="http://schemas.microsoft.com/office/drawing/2014/main" id="{85777645-7EC3-7510-59AC-2442B920CCF9}"/>
              </a:ext>
            </a:extLst>
          </p:cNvPr>
          <p:cNvSpPr txBox="1"/>
          <p:nvPr/>
        </p:nvSpPr>
        <p:spPr>
          <a:xfrm>
            <a:off x="302877" y="4526622"/>
            <a:ext cx="518458" cy="307777"/>
          </a:xfrm>
          <a:prstGeom prst="rect">
            <a:avLst/>
          </a:prstGeom>
          <a:noFill/>
        </p:spPr>
        <p:txBody>
          <a:bodyPr wrap="square">
            <a:spAutoFit/>
          </a:bodyPr>
          <a:lstStyle/>
          <a:p>
            <a:pPr algn="l">
              <a:spcBef>
                <a:spcPct val="0"/>
              </a:spcBef>
            </a:pPr>
            <a:r>
              <a:rPr lang="en-US" sz="1400" b="1" dirty="0">
                <a:solidFill>
                  <a:schemeClr val="bg1"/>
                </a:solidFill>
                <a:latin typeface="Arial" panose="020B0604020202020204" pitchFamily="34" charset="0"/>
                <a:ea typeface="Andika"/>
                <a:cs typeface="Arial" panose="020B0604020202020204" pitchFamily="34" charset="0"/>
                <a:sym typeface="Andika"/>
              </a:rPr>
              <a:t>20.</a:t>
            </a:r>
          </a:p>
        </p:txBody>
      </p:sp>
      <p:sp>
        <p:nvSpPr>
          <p:cNvPr id="30" name="Rounded Rectangle 29">
            <a:extLst>
              <a:ext uri="{FF2B5EF4-FFF2-40B4-BE49-F238E27FC236}">
                <a16:creationId xmlns:a16="http://schemas.microsoft.com/office/drawing/2014/main" id="{F1E65BD3-320E-C679-D793-81F3AFFE5C0E}"/>
              </a:ext>
            </a:extLst>
          </p:cNvPr>
          <p:cNvSpPr/>
          <p:nvPr/>
        </p:nvSpPr>
        <p:spPr>
          <a:xfrm>
            <a:off x="7115546" y="977802"/>
            <a:ext cx="1560910" cy="43204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1" name="Rounded Rectangle 30">
            <a:extLst>
              <a:ext uri="{FF2B5EF4-FFF2-40B4-BE49-F238E27FC236}">
                <a16:creationId xmlns:a16="http://schemas.microsoft.com/office/drawing/2014/main" id="{E38C6896-46EF-EC7B-186B-9B8BA08FEB88}"/>
              </a:ext>
            </a:extLst>
          </p:cNvPr>
          <p:cNvSpPr/>
          <p:nvPr/>
        </p:nvSpPr>
        <p:spPr>
          <a:xfrm>
            <a:off x="7001246" y="977802"/>
            <a:ext cx="504057" cy="432048"/>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2" name="TextBox 31">
            <a:extLst>
              <a:ext uri="{FF2B5EF4-FFF2-40B4-BE49-F238E27FC236}">
                <a16:creationId xmlns:a16="http://schemas.microsoft.com/office/drawing/2014/main" id="{BD28C16B-1914-6E4B-4BA9-CCBED4CFD108}"/>
              </a:ext>
            </a:extLst>
          </p:cNvPr>
          <p:cNvSpPr txBox="1"/>
          <p:nvPr/>
        </p:nvSpPr>
        <p:spPr>
          <a:xfrm>
            <a:off x="7652967" y="1059582"/>
            <a:ext cx="1391481" cy="307777"/>
          </a:xfrm>
          <a:prstGeom prst="rect">
            <a:avLst/>
          </a:prstGeom>
          <a:noFill/>
        </p:spPr>
        <p:txBody>
          <a:bodyPr wrap="square">
            <a:spAutoFit/>
          </a:bodyPr>
          <a:lstStyle/>
          <a:p>
            <a:r>
              <a:rPr lang="en-US" sz="1400" dirty="0">
                <a:solidFill>
                  <a:schemeClr val="accent1"/>
                </a:solidFill>
                <a:latin typeface="Arial" panose="020B0604020202020204" pitchFamily="34" charset="0"/>
                <a:ea typeface="Andika"/>
                <a:cs typeface="Arial" panose="020B0604020202020204" pitchFamily="34" charset="0"/>
                <a:sym typeface="Andika"/>
              </a:rPr>
              <a:t>FALSE</a:t>
            </a:r>
            <a:endParaRPr lang="en-SI" dirty="0">
              <a:solidFill>
                <a:schemeClr val="accent1"/>
              </a:solidFill>
            </a:endParaRPr>
          </a:p>
        </p:txBody>
      </p:sp>
      <p:pic>
        <p:nvPicPr>
          <p:cNvPr id="33" name="Graphic 32" descr="Badge Cross outline">
            <a:extLst>
              <a:ext uri="{FF2B5EF4-FFF2-40B4-BE49-F238E27FC236}">
                <a16:creationId xmlns:a16="http://schemas.microsoft.com/office/drawing/2014/main" id="{4868614C-A249-6776-2AB6-2E38CF5F55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73254" y="1007319"/>
            <a:ext cx="360040" cy="360040"/>
          </a:xfrm>
          <a:prstGeom prst="rect">
            <a:avLst/>
          </a:prstGeom>
        </p:spPr>
      </p:pic>
      <p:sp>
        <p:nvSpPr>
          <p:cNvPr id="34" name="Rounded Rectangle 33">
            <a:extLst>
              <a:ext uri="{FF2B5EF4-FFF2-40B4-BE49-F238E27FC236}">
                <a16:creationId xmlns:a16="http://schemas.microsoft.com/office/drawing/2014/main" id="{ABDA33F7-A736-3536-CB79-8470637B688D}"/>
              </a:ext>
            </a:extLst>
          </p:cNvPr>
          <p:cNvSpPr/>
          <p:nvPr/>
        </p:nvSpPr>
        <p:spPr>
          <a:xfrm>
            <a:off x="7115546" y="465699"/>
            <a:ext cx="1560910" cy="432048"/>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5" name="Rounded Rectangle 34">
            <a:extLst>
              <a:ext uri="{FF2B5EF4-FFF2-40B4-BE49-F238E27FC236}">
                <a16:creationId xmlns:a16="http://schemas.microsoft.com/office/drawing/2014/main" id="{0D50ECE8-1E1C-9864-2034-268F108D860E}"/>
              </a:ext>
            </a:extLst>
          </p:cNvPr>
          <p:cNvSpPr/>
          <p:nvPr/>
        </p:nvSpPr>
        <p:spPr>
          <a:xfrm>
            <a:off x="7001246" y="465699"/>
            <a:ext cx="504057" cy="432048"/>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6" name="TextBox 35">
            <a:extLst>
              <a:ext uri="{FF2B5EF4-FFF2-40B4-BE49-F238E27FC236}">
                <a16:creationId xmlns:a16="http://schemas.microsoft.com/office/drawing/2014/main" id="{154DAD99-C642-8E30-026F-F337FBB60F4A}"/>
              </a:ext>
            </a:extLst>
          </p:cNvPr>
          <p:cNvSpPr txBox="1"/>
          <p:nvPr/>
        </p:nvSpPr>
        <p:spPr>
          <a:xfrm>
            <a:off x="7652967" y="521102"/>
            <a:ext cx="1391481" cy="307777"/>
          </a:xfrm>
          <a:prstGeom prst="rect">
            <a:avLst/>
          </a:prstGeom>
          <a:noFill/>
        </p:spPr>
        <p:txBody>
          <a:bodyPr wrap="square">
            <a:spAutoFit/>
          </a:bodyPr>
          <a:lstStyle/>
          <a:p>
            <a:r>
              <a:rPr lang="en-US" sz="1400" dirty="0">
                <a:solidFill>
                  <a:schemeClr val="accent2"/>
                </a:solidFill>
                <a:latin typeface="Arial" panose="020B0604020202020204" pitchFamily="34" charset="0"/>
                <a:ea typeface="Andika"/>
                <a:cs typeface="Arial" panose="020B0604020202020204" pitchFamily="34" charset="0"/>
                <a:sym typeface="Andika"/>
              </a:rPr>
              <a:t>TRUE</a:t>
            </a:r>
            <a:endParaRPr lang="en-SI" dirty="0">
              <a:solidFill>
                <a:schemeClr val="accent2"/>
              </a:solidFill>
            </a:endParaRPr>
          </a:p>
        </p:txBody>
      </p:sp>
      <p:pic>
        <p:nvPicPr>
          <p:cNvPr id="37" name="Graphic 36" descr="Badge Tick1 outline">
            <a:extLst>
              <a:ext uri="{FF2B5EF4-FFF2-40B4-BE49-F238E27FC236}">
                <a16:creationId xmlns:a16="http://schemas.microsoft.com/office/drawing/2014/main" id="{4A6CF618-320A-D025-1CAE-EC351D3A9A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80604" y="482887"/>
            <a:ext cx="349188" cy="349188"/>
          </a:xfrm>
          <a:prstGeom prst="rect">
            <a:avLst/>
          </a:prstGeom>
        </p:spPr>
      </p:pic>
    </p:spTree>
    <p:extLst>
      <p:ext uri="{BB962C8B-B14F-4D97-AF65-F5344CB8AC3E}">
        <p14:creationId xmlns:p14="http://schemas.microsoft.com/office/powerpoint/2010/main" val="350699667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1675713" y="2730473"/>
            <a:ext cx="5828769" cy="360612"/>
          </a:xfrm>
          <a:prstGeom prst="rect">
            <a:avLst/>
          </a:prstGeom>
          <a:noFill/>
        </p:spPr>
        <p:txBody>
          <a:bodyPr wrap="square">
            <a:spAutoFit/>
          </a:bodyPr>
          <a:lstStyle/>
          <a:p>
            <a:pPr algn="ctr">
              <a:lnSpc>
                <a:spcPct val="120000"/>
              </a:lnSpc>
            </a:pPr>
            <a:r>
              <a:rPr lang="en-US" sz="1600" dirty="0">
                <a:solidFill>
                  <a:schemeClr val="bg1"/>
                </a:solidFill>
                <a:latin typeface="Arial" panose="020B0604020202020204" pitchFamily="34" charset="0"/>
                <a:cs typeface="Arial" panose="020B0604020202020204" pitchFamily="34" charset="0"/>
                <a:sym typeface="Andika"/>
              </a:rPr>
              <a:t>SAFEGUARDING</a:t>
            </a:r>
            <a:endParaRPr lang="en-SI" sz="1600" dirty="0">
              <a:solidFill>
                <a:schemeClr val="bg1"/>
              </a:solidFill>
              <a:latin typeface="Arial" panose="020B0604020202020204" pitchFamily="34" charset="0"/>
              <a:cs typeface="Arial" panose="020B06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1"/>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142342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70C8D-DA50-ECBD-2547-FEA5C4756456}"/>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BBE6C9DF-8C3A-EAE8-A693-E2B3C92E07A2}"/>
              </a:ext>
            </a:extLst>
          </p:cNvPr>
          <p:cNvSpPr/>
          <p:nvPr/>
        </p:nvSpPr>
        <p:spPr>
          <a:xfrm>
            <a:off x="424726" y="1217486"/>
            <a:ext cx="4776340" cy="178631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9CE371D5-E3B3-78E9-6403-1F660B864B0B}"/>
              </a:ext>
            </a:extLst>
          </p:cNvPr>
          <p:cNvSpPr txBox="1">
            <a:spLocks/>
          </p:cNvSpPr>
          <p:nvPr/>
        </p:nvSpPr>
        <p:spPr>
          <a:xfrm>
            <a:off x="572165" y="1228245"/>
            <a:ext cx="4488309" cy="16315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ct val="120000"/>
              </a:lnSpc>
            </a:pPr>
            <a:r>
              <a:rPr lang="en-US" sz="1200" b="1" dirty="0">
                <a:sym typeface="Andika"/>
              </a:rPr>
              <a:t>Background: </a:t>
            </a:r>
            <a:r>
              <a:rPr lang="en-US" sz="1200" dirty="0">
                <a:sym typeface="Andika"/>
              </a:rPr>
              <a:t>As a student ambassador, one of your responsibilities is to engage with new students and help them feel included on campus. During an online orientation group chat, a new student named Jamie expresses excitement about joining the university but also shares that they have experienced bullying at their previous school.</a:t>
            </a:r>
          </a:p>
        </p:txBody>
      </p:sp>
      <p:pic>
        <p:nvPicPr>
          <p:cNvPr id="2" name="Picture 10">
            <a:extLst>
              <a:ext uri="{FF2B5EF4-FFF2-40B4-BE49-F238E27FC236}">
                <a16:creationId xmlns:a16="http://schemas.microsoft.com/office/drawing/2014/main" id="{0E9BCE10-5938-BC61-27AF-79586A0EC4AA}"/>
              </a:ext>
            </a:extLst>
          </p:cNvPr>
          <p:cNvPicPr>
            <a:picLocks noChangeAspect="1"/>
          </p:cNvPicPr>
          <p:nvPr/>
        </p:nvPicPr>
        <p:blipFill rotWithShape="1">
          <a:blip>
            <a:extLst>
              <a:ext uri="{96DAC541-7B7A-43D3-8B79-37D633B846F1}">
                <asvg:svgBlip xmlns:asvg="http://schemas.microsoft.com/office/drawing/2016/SVG/main" r:embed="rId2"/>
              </a:ext>
            </a:extLst>
          </a:blip>
          <a:srcRect t="12908" b="12908"/>
          <a:stretch/>
        </p:blipFill>
        <p:spPr>
          <a:xfrm>
            <a:off x="5575066" y="1131590"/>
            <a:ext cx="3134862" cy="3134862"/>
          </a:xfrm>
          <a:prstGeom prst="roundRect">
            <a:avLst>
              <a:gd name="adj" fmla="val 3886"/>
            </a:avLst>
          </a:prstGeom>
        </p:spPr>
      </p:pic>
      <p:sp>
        <p:nvSpPr>
          <p:cNvPr id="4" name="Title 3">
            <a:extLst>
              <a:ext uri="{FF2B5EF4-FFF2-40B4-BE49-F238E27FC236}">
                <a16:creationId xmlns:a16="http://schemas.microsoft.com/office/drawing/2014/main" id="{E9B7A5F4-1CF2-ED74-BFEB-05638986742D}"/>
              </a:ext>
            </a:extLst>
          </p:cNvPr>
          <p:cNvSpPr>
            <a:spLocks noGrp="1"/>
          </p:cNvSpPr>
          <p:nvPr>
            <p:ph type="title"/>
          </p:nvPr>
        </p:nvSpPr>
        <p:spPr>
          <a:xfrm>
            <a:off x="411559" y="509069"/>
            <a:ext cx="4776340" cy="520799"/>
          </a:xfrm>
        </p:spPr>
        <p:txBody>
          <a:bodyPr/>
          <a:lstStyle/>
          <a:p>
            <a:r>
              <a:rPr lang="en-US" sz="2800" b="1" dirty="0">
                <a:solidFill>
                  <a:srgbClr val="000000"/>
                </a:solidFill>
                <a:latin typeface="Arial" panose="020B0604020202020204" pitchFamily="34" charset="0"/>
                <a:ea typeface="Andika"/>
                <a:sym typeface="Andika"/>
              </a:rPr>
              <a:t>The Social Media Dilemma</a:t>
            </a:r>
            <a:endParaRPr lang="en-SI" dirty="0">
              <a:latin typeface="Arial" panose="020B0604020202020204" pitchFamily="34" charset="0"/>
            </a:endParaRPr>
          </a:p>
        </p:txBody>
      </p:sp>
      <p:sp>
        <p:nvSpPr>
          <p:cNvPr id="8" name="Rectangle: Rounded Corners 17">
            <a:extLst>
              <a:ext uri="{FF2B5EF4-FFF2-40B4-BE49-F238E27FC236}">
                <a16:creationId xmlns:a16="http://schemas.microsoft.com/office/drawing/2014/main" id="{A122C751-2C73-9AD6-F54D-67DE5D083FB4}"/>
              </a:ext>
            </a:extLst>
          </p:cNvPr>
          <p:cNvSpPr/>
          <p:nvPr/>
        </p:nvSpPr>
        <p:spPr>
          <a:xfrm>
            <a:off x="424726" y="3119408"/>
            <a:ext cx="4776340" cy="1003027"/>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itle 4">
            <a:extLst>
              <a:ext uri="{FF2B5EF4-FFF2-40B4-BE49-F238E27FC236}">
                <a16:creationId xmlns:a16="http://schemas.microsoft.com/office/drawing/2014/main" id="{8F2583FB-CAE7-5D2E-E820-BFA3ABE528EF}"/>
              </a:ext>
            </a:extLst>
          </p:cNvPr>
          <p:cNvSpPr txBox="1">
            <a:spLocks/>
          </p:cNvSpPr>
          <p:nvPr/>
        </p:nvSpPr>
        <p:spPr>
          <a:xfrm>
            <a:off x="572165" y="3291830"/>
            <a:ext cx="4488309" cy="7078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b="1" dirty="0">
                <a:sym typeface="Andika"/>
              </a:rPr>
              <a:t>Dilemma: </a:t>
            </a:r>
            <a:r>
              <a:rPr lang="en-US" sz="1200" dirty="0">
                <a:sym typeface="Andika"/>
              </a:rPr>
              <a:t>After Jamie opens up, another student in the chat responds with a dismissive comment, saying, "Just ignore them, it’s not that big of a deal." Jamie appears visibly upset by this response.</a:t>
            </a:r>
          </a:p>
        </p:txBody>
      </p:sp>
    </p:spTree>
    <p:extLst>
      <p:ext uri="{BB962C8B-B14F-4D97-AF65-F5344CB8AC3E}">
        <p14:creationId xmlns:p14="http://schemas.microsoft.com/office/powerpoint/2010/main" val="192477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9D6E367C-A47E-7335-BBD3-A2076514EE6F}"/>
              </a:ext>
            </a:extLst>
          </p:cNvPr>
          <p:cNvSpPr/>
          <p:nvPr/>
        </p:nvSpPr>
        <p:spPr>
          <a:xfrm>
            <a:off x="251520" y="411510"/>
            <a:ext cx="8640960"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11" name="TextBox 10">
            <a:extLst>
              <a:ext uri="{FF2B5EF4-FFF2-40B4-BE49-F238E27FC236}">
                <a16:creationId xmlns:a16="http://schemas.microsoft.com/office/drawing/2014/main" id="{8B631BB1-B127-2628-1C44-2FE06073D829}"/>
              </a:ext>
            </a:extLst>
          </p:cNvPr>
          <p:cNvSpPr txBox="1"/>
          <p:nvPr/>
        </p:nvSpPr>
        <p:spPr>
          <a:xfrm>
            <a:off x="467544" y="658777"/>
            <a:ext cx="4896544" cy="366447"/>
          </a:xfrm>
          <a:prstGeom prst="rect">
            <a:avLst/>
          </a:prstGeom>
          <a:noFill/>
        </p:spPr>
        <p:txBody>
          <a:bodyPr wrap="square" rtlCol="0">
            <a:spAutoFit/>
          </a:bodyPr>
          <a:lstStyle/>
          <a:p>
            <a:pPr>
              <a:lnSpc>
                <a:spcPts val="1960"/>
              </a:lnSpc>
              <a:spcBef>
                <a:spcPct val="0"/>
              </a:spcBef>
            </a:pPr>
            <a:r>
              <a:rPr lang="en-US" sz="2700" b="1" dirty="0">
                <a:solidFill>
                  <a:srgbClr val="000000"/>
                </a:solidFill>
                <a:latin typeface="Arial" panose="020B0604020202020204" pitchFamily="34" charset="0"/>
                <a:ea typeface="Andika"/>
                <a:cs typeface="Arial" panose="020B0604020202020204" pitchFamily="34" charset="0"/>
                <a:sym typeface="Andika"/>
              </a:rPr>
              <a:t>Questions for Discussion:</a:t>
            </a:r>
          </a:p>
        </p:txBody>
      </p:sp>
      <p:sp>
        <p:nvSpPr>
          <p:cNvPr id="12" name="Speech Bubble: Rectangle with Corners Rounded 11">
            <a:extLst>
              <a:ext uri="{FF2B5EF4-FFF2-40B4-BE49-F238E27FC236}">
                <a16:creationId xmlns:a16="http://schemas.microsoft.com/office/drawing/2014/main" id="{8B3EF8DF-76B4-9344-0FB4-DFE282B5E17C}"/>
              </a:ext>
            </a:extLst>
          </p:cNvPr>
          <p:cNvSpPr/>
          <p:nvPr/>
        </p:nvSpPr>
        <p:spPr>
          <a:xfrm>
            <a:off x="641488" y="1382662"/>
            <a:ext cx="2988332" cy="936104"/>
          </a:xfrm>
          <a:prstGeom prst="wedgeRoundRectCallout">
            <a:avLst>
              <a:gd name="adj1" fmla="val -54756"/>
              <a:gd name="adj2" fmla="val 23834"/>
              <a:gd name="adj3"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ADAB2D3F-0020-0482-90FA-F0ED5519141D}"/>
              </a:ext>
            </a:extLst>
          </p:cNvPr>
          <p:cNvSpPr txBox="1"/>
          <p:nvPr/>
        </p:nvSpPr>
        <p:spPr>
          <a:xfrm>
            <a:off x="695494" y="1084834"/>
            <a:ext cx="2880320" cy="1200329"/>
          </a:xfrm>
          <a:prstGeom prst="rect">
            <a:avLst/>
          </a:prstGeom>
          <a:noFill/>
        </p:spPr>
        <p:txBody>
          <a:bodyPr wrap="square" rtlCol="0">
            <a:spAutoFit/>
          </a:bodyPr>
          <a:lstStyle/>
          <a:p>
            <a:pPr>
              <a:spcBef>
                <a:spcPct val="0"/>
              </a:spcBef>
            </a:pPr>
            <a:r>
              <a:rPr lang="en-US" sz="1200" b="1" dirty="0">
                <a:solidFill>
                  <a:schemeClr val="accent4"/>
                </a:solidFill>
                <a:latin typeface="Arial" panose="020B0604020202020204" pitchFamily="34" charset="0"/>
                <a:cs typeface="Arial" panose="020B0604020202020204" pitchFamily="34" charset="0"/>
                <a:sym typeface="Andika"/>
              </a:rPr>
              <a:t>Assessing the Situation: </a:t>
            </a:r>
          </a:p>
          <a:p>
            <a:pPr>
              <a:spcBef>
                <a:spcPct val="0"/>
              </a:spcBef>
            </a:pPr>
            <a:endParaRPr lang="en-US" sz="1200" dirty="0">
              <a:solidFill>
                <a:schemeClr val="bg1"/>
              </a:solidFill>
              <a:latin typeface="Arial" panose="020B0604020202020204" pitchFamily="34" charset="0"/>
              <a:cs typeface="Arial" panose="020B0604020202020204" pitchFamily="34" charset="0"/>
              <a:sym typeface="Andika"/>
            </a:endParaRPr>
          </a:p>
          <a:p>
            <a:pPr>
              <a:spcBef>
                <a:spcPct val="0"/>
              </a:spcBef>
            </a:pPr>
            <a:r>
              <a:rPr lang="en-US" sz="1200" dirty="0">
                <a:solidFill>
                  <a:schemeClr val="bg1"/>
                </a:solidFill>
                <a:latin typeface="Arial" panose="020B0604020202020204" pitchFamily="34" charset="0"/>
                <a:cs typeface="Arial" panose="020B0604020202020204" pitchFamily="34" charset="0"/>
                <a:sym typeface="Andika"/>
              </a:rPr>
              <a:t>What are the potential impacts of the dismissive comment on Jamie's feelings and overall experience in the orientation group?</a:t>
            </a:r>
          </a:p>
        </p:txBody>
      </p:sp>
      <p:sp>
        <p:nvSpPr>
          <p:cNvPr id="15" name="Speech Bubble: Rectangle with Corners Rounded 14">
            <a:extLst>
              <a:ext uri="{FF2B5EF4-FFF2-40B4-BE49-F238E27FC236}">
                <a16:creationId xmlns:a16="http://schemas.microsoft.com/office/drawing/2014/main" id="{0E01707D-FB4E-54D7-35CD-B03B8CFA8AE1}"/>
              </a:ext>
            </a:extLst>
          </p:cNvPr>
          <p:cNvSpPr/>
          <p:nvPr/>
        </p:nvSpPr>
        <p:spPr>
          <a:xfrm>
            <a:off x="5027092" y="1758462"/>
            <a:ext cx="3049822" cy="990444"/>
          </a:xfrm>
          <a:prstGeom prst="wedgeRoundRectCallout">
            <a:avLst>
              <a:gd name="adj1" fmla="val 56077"/>
              <a:gd name="adj2" fmla="val 19761"/>
              <a:gd name="adj3" fmla="val 16667"/>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5A84AF10-C434-2867-DBD5-316CF3531ED5}"/>
              </a:ext>
            </a:extLst>
          </p:cNvPr>
          <p:cNvSpPr txBox="1"/>
          <p:nvPr/>
        </p:nvSpPr>
        <p:spPr>
          <a:xfrm>
            <a:off x="5111843" y="1449646"/>
            <a:ext cx="2880320" cy="1200329"/>
          </a:xfrm>
          <a:prstGeom prst="rect">
            <a:avLst/>
          </a:prstGeom>
          <a:noFill/>
        </p:spPr>
        <p:txBody>
          <a:bodyPr wrap="square" rtlCol="0">
            <a:spAutoFit/>
          </a:bodyPr>
          <a:lstStyle/>
          <a:p>
            <a:pPr algn="r">
              <a:spcBef>
                <a:spcPct val="0"/>
              </a:spcBef>
            </a:pPr>
            <a:r>
              <a:rPr lang="en-US" sz="1200" b="1" dirty="0">
                <a:solidFill>
                  <a:srgbClr val="F09D37"/>
                </a:solidFill>
                <a:latin typeface="Arial" panose="020B0604020202020204" pitchFamily="34" charset="0"/>
                <a:cs typeface="Arial" panose="020B0604020202020204" pitchFamily="34" charset="0"/>
                <a:sym typeface="Andika"/>
              </a:rPr>
              <a:t>Response Strategy: </a:t>
            </a:r>
          </a:p>
          <a:p>
            <a:pPr algn="r">
              <a:spcBef>
                <a:spcPct val="0"/>
              </a:spcBef>
            </a:pPr>
            <a:endParaRPr lang="en-US" sz="1200" dirty="0">
              <a:solidFill>
                <a:schemeClr val="bg1"/>
              </a:solidFill>
              <a:latin typeface="Arial" panose="020B0604020202020204" pitchFamily="34" charset="0"/>
              <a:cs typeface="Arial" panose="020B0604020202020204" pitchFamily="34" charset="0"/>
              <a:sym typeface="Andika"/>
            </a:endParaRPr>
          </a:p>
          <a:p>
            <a:pPr algn="r">
              <a:spcBef>
                <a:spcPct val="0"/>
              </a:spcBef>
            </a:pPr>
            <a:r>
              <a:rPr lang="en-US" sz="1200" dirty="0">
                <a:solidFill>
                  <a:schemeClr val="bg1"/>
                </a:solidFill>
                <a:latin typeface="Arial" panose="020B0604020202020204" pitchFamily="34" charset="0"/>
                <a:cs typeface="Arial" panose="020B0604020202020204" pitchFamily="34" charset="0"/>
                <a:sym typeface="Andika"/>
              </a:rPr>
              <a:t>How could a student ambassador respond to the dismissive comment in a way that supports Jamie and promotes a positive group dynamic?</a:t>
            </a:r>
          </a:p>
        </p:txBody>
      </p:sp>
      <p:sp>
        <p:nvSpPr>
          <p:cNvPr id="4" name="Speech Bubble: Rectangle with Corners Rounded 11">
            <a:extLst>
              <a:ext uri="{FF2B5EF4-FFF2-40B4-BE49-F238E27FC236}">
                <a16:creationId xmlns:a16="http://schemas.microsoft.com/office/drawing/2014/main" id="{7A24F0E6-4DED-BB66-DA89-6740923C9497}"/>
              </a:ext>
            </a:extLst>
          </p:cNvPr>
          <p:cNvSpPr/>
          <p:nvPr/>
        </p:nvSpPr>
        <p:spPr>
          <a:xfrm>
            <a:off x="1925706" y="3083829"/>
            <a:ext cx="2988332" cy="936104"/>
          </a:xfrm>
          <a:prstGeom prst="wedgeRoundRectCallout">
            <a:avLst>
              <a:gd name="adj1" fmla="val -54756"/>
              <a:gd name="adj2" fmla="val 23834"/>
              <a:gd name="adj3"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90B6B34A-B30C-ADB8-9DFF-65695401409A}"/>
              </a:ext>
            </a:extLst>
          </p:cNvPr>
          <p:cNvSpPr txBox="1"/>
          <p:nvPr/>
        </p:nvSpPr>
        <p:spPr>
          <a:xfrm>
            <a:off x="1979712" y="2781487"/>
            <a:ext cx="2880320" cy="1200329"/>
          </a:xfrm>
          <a:prstGeom prst="rect">
            <a:avLst/>
          </a:prstGeom>
          <a:noFill/>
        </p:spPr>
        <p:txBody>
          <a:bodyPr wrap="square" rtlCol="0">
            <a:spAutoFit/>
          </a:bodyPr>
          <a:lstStyle/>
          <a:p>
            <a:pPr>
              <a:spcBef>
                <a:spcPct val="0"/>
              </a:spcBef>
            </a:pPr>
            <a:r>
              <a:rPr lang="en-US" sz="1200" b="1" dirty="0">
                <a:solidFill>
                  <a:srgbClr val="EB6435"/>
                </a:solidFill>
                <a:latin typeface="Arial" panose="020B0604020202020204" pitchFamily="34" charset="0"/>
                <a:ea typeface="Andika"/>
                <a:cs typeface="Arial" panose="020B0604020202020204" pitchFamily="34" charset="0"/>
                <a:sym typeface="Andika"/>
              </a:rPr>
              <a:t>Addressing Bullying: </a:t>
            </a:r>
          </a:p>
          <a:p>
            <a:pPr>
              <a:spcBef>
                <a:spcPct val="0"/>
              </a:spcBef>
            </a:pPr>
            <a:endParaRPr lang="en-US" sz="1200" b="1" dirty="0">
              <a:solidFill>
                <a:schemeClr val="bg1"/>
              </a:solidFill>
              <a:latin typeface="Arial" panose="020B0604020202020204" pitchFamily="34" charset="0"/>
              <a:ea typeface="Andika"/>
              <a:cs typeface="Arial" panose="020B0604020202020204" pitchFamily="34" charset="0"/>
              <a:sym typeface="Andika"/>
            </a:endParaRPr>
          </a:p>
          <a:p>
            <a:pPr>
              <a:spcBef>
                <a:spcPct val="0"/>
              </a:spcBef>
            </a:pPr>
            <a:r>
              <a:rPr lang="en-US" sz="1200" dirty="0">
                <a:solidFill>
                  <a:schemeClr val="bg1"/>
                </a:solidFill>
                <a:latin typeface="Arial" panose="020B0604020202020204" pitchFamily="34" charset="0"/>
                <a:ea typeface="Andika"/>
                <a:cs typeface="Arial" panose="020B0604020202020204" pitchFamily="34" charset="0"/>
                <a:sym typeface="Andika"/>
              </a:rPr>
              <a:t>If Jamie’s situation raises concerns about their safety or well-being, what steps should the ambassador take to ensure appropriate support is provided?</a:t>
            </a:r>
          </a:p>
        </p:txBody>
      </p:sp>
      <p:sp>
        <p:nvSpPr>
          <p:cNvPr id="6" name="Speech Bubble: Rectangle with Corners Rounded 14">
            <a:extLst>
              <a:ext uri="{FF2B5EF4-FFF2-40B4-BE49-F238E27FC236}">
                <a16:creationId xmlns:a16="http://schemas.microsoft.com/office/drawing/2014/main" id="{BB4E0A16-811F-09B8-5950-30780124A5EF}"/>
              </a:ext>
            </a:extLst>
          </p:cNvPr>
          <p:cNvSpPr/>
          <p:nvPr/>
        </p:nvSpPr>
        <p:spPr>
          <a:xfrm>
            <a:off x="5495361" y="3688111"/>
            <a:ext cx="3049822" cy="992801"/>
          </a:xfrm>
          <a:prstGeom prst="wedgeRoundRectCallout">
            <a:avLst>
              <a:gd name="adj1" fmla="val 56077"/>
              <a:gd name="adj2" fmla="val 19761"/>
              <a:gd name="adj3" fmla="val 16667"/>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 name="TextBox 6">
            <a:extLst>
              <a:ext uri="{FF2B5EF4-FFF2-40B4-BE49-F238E27FC236}">
                <a16:creationId xmlns:a16="http://schemas.microsoft.com/office/drawing/2014/main" id="{2C1C7DED-61AC-B740-E52A-82648EC0FF96}"/>
              </a:ext>
            </a:extLst>
          </p:cNvPr>
          <p:cNvSpPr txBox="1"/>
          <p:nvPr/>
        </p:nvSpPr>
        <p:spPr>
          <a:xfrm>
            <a:off x="5495361" y="3378480"/>
            <a:ext cx="2988332" cy="1200329"/>
          </a:xfrm>
          <a:prstGeom prst="rect">
            <a:avLst/>
          </a:prstGeom>
          <a:noFill/>
        </p:spPr>
        <p:txBody>
          <a:bodyPr wrap="square" rtlCol="0">
            <a:spAutoFit/>
          </a:bodyPr>
          <a:lstStyle/>
          <a:p>
            <a:pPr algn="r">
              <a:spcBef>
                <a:spcPct val="0"/>
              </a:spcBef>
            </a:pPr>
            <a:r>
              <a:rPr lang="en-US" sz="1200" b="1" dirty="0">
                <a:solidFill>
                  <a:schemeClr val="accent2"/>
                </a:solidFill>
                <a:latin typeface="Arial" panose="020B0604020202020204" pitchFamily="34" charset="0"/>
                <a:ea typeface="Andika"/>
                <a:cs typeface="Arial" panose="020B0604020202020204" pitchFamily="34" charset="0"/>
                <a:sym typeface="Andika"/>
              </a:rPr>
              <a:t>Creating a Respectful Environment: </a:t>
            </a:r>
          </a:p>
          <a:p>
            <a:pPr algn="r">
              <a:spcBef>
                <a:spcPct val="0"/>
              </a:spcBef>
            </a:pPr>
            <a:endParaRPr lang="en-US" sz="1200" b="1" dirty="0">
              <a:solidFill>
                <a:schemeClr val="bg1"/>
              </a:solidFill>
              <a:latin typeface="Arial" panose="020B0604020202020204" pitchFamily="34" charset="0"/>
              <a:ea typeface="Andika"/>
              <a:cs typeface="Arial" panose="020B0604020202020204" pitchFamily="34" charset="0"/>
              <a:sym typeface="Andika"/>
            </a:endParaRPr>
          </a:p>
          <a:p>
            <a:pPr algn="r">
              <a:spcBef>
                <a:spcPct val="0"/>
              </a:spcBef>
            </a:pPr>
            <a:r>
              <a:rPr lang="en-US" sz="1200" dirty="0">
                <a:solidFill>
                  <a:schemeClr val="bg1"/>
                </a:solidFill>
                <a:latin typeface="Arial" panose="020B0604020202020204" pitchFamily="34" charset="0"/>
                <a:ea typeface="Andika"/>
                <a:cs typeface="Arial" panose="020B0604020202020204" pitchFamily="34" charset="0"/>
                <a:sym typeface="Andika"/>
              </a:rPr>
              <a:t>What proactive measures can student ambassadors take to foster an inclusive and supportive online community for all students?</a:t>
            </a:r>
          </a:p>
        </p:txBody>
      </p:sp>
    </p:spTree>
    <p:extLst>
      <p:ext uri="{BB962C8B-B14F-4D97-AF65-F5344CB8AC3E}">
        <p14:creationId xmlns:p14="http://schemas.microsoft.com/office/powerpoint/2010/main" val="117718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5086F-DDF5-CCE4-BD25-A58ED50848C7}"/>
            </a:ext>
          </a:extLst>
        </p:cNvPr>
        <p:cNvGrpSpPr/>
        <p:nvPr/>
      </p:nvGrpSpPr>
      <p:grpSpPr>
        <a:xfrm>
          <a:off x="0" y="0"/>
          <a:ext cx="0" cy="0"/>
          <a:chOff x="0" y="0"/>
          <a:chExt cx="0" cy="0"/>
        </a:xfrm>
      </p:grpSpPr>
      <p:pic>
        <p:nvPicPr>
          <p:cNvPr id="2" name="Picture 10">
            <a:extLst>
              <a:ext uri="{FF2B5EF4-FFF2-40B4-BE49-F238E27FC236}">
                <a16:creationId xmlns:a16="http://schemas.microsoft.com/office/drawing/2014/main" id="{A479BEB7-1486-5764-87AC-F87DC7280B40}"/>
              </a:ext>
            </a:extLst>
          </p:cNvPr>
          <p:cNvPicPr>
            <a:picLocks noChangeAspect="1"/>
          </p:cNvPicPr>
          <p:nvPr/>
        </p:nvPicPr>
        <p:blipFill rotWithShape="1">
          <a:blip>
            <a:extLst>
              <a:ext uri="{96DAC541-7B7A-43D3-8B79-37D633B846F1}">
                <asvg:svgBlip xmlns:asvg="http://schemas.microsoft.com/office/drawing/2016/SVG/main" r:embed="rId2"/>
              </a:ext>
            </a:extLst>
          </a:blip>
          <a:srcRect t="5592" b="5592"/>
          <a:stretch/>
        </p:blipFill>
        <p:spPr>
          <a:xfrm>
            <a:off x="5575066" y="1131590"/>
            <a:ext cx="3134862" cy="3134862"/>
          </a:xfrm>
          <a:prstGeom prst="roundRect">
            <a:avLst>
              <a:gd name="adj" fmla="val 3886"/>
            </a:avLst>
          </a:prstGeom>
        </p:spPr>
      </p:pic>
      <p:sp>
        <p:nvSpPr>
          <p:cNvPr id="4" name="Title 3">
            <a:extLst>
              <a:ext uri="{FF2B5EF4-FFF2-40B4-BE49-F238E27FC236}">
                <a16:creationId xmlns:a16="http://schemas.microsoft.com/office/drawing/2014/main" id="{90C133F8-C9CD-8AF0-4105-B7C88BE54738}"/>
              </a:ext>
            </a:extLst>
          </p:cNvPr>
          <p:cNvSpPr>
            <a:spLocks noGrp="1"/>
          </p:cNvSpPr>
          <p:nvPr>
            <p:ph type="title"/>
          </p:nvPr>
        </p:nvSpPr>
        <p:spPr/>
        <p:txBody>
          <a:bodyPr/>
          <a:lstStyle/>
          <a:p>
            <a:r>
              <a:rPr lang="en-US" sz="2800" b="1" dirty="0">
                <a:solidFill>
                  <a:srgbClr val="000000"/>
                </a:solidFill>
                <a:latin typeface="Arial" panose="020B0604020202020204" pitchFamily="34" charset="0"/>
                <a:ea typeface="Andika"/>
                <a:sym typeface="Andika"/>
              </a:rPr>
              <a:t>Potential Impacts </a:t>
            </a:r>
          </a:p>
        </p:txBody>
      </p:sp>
      <p:sp>
        <p:nvSpPr>
          <p:cNvPr id="5" name="TextBox 4">
            <a:extLst>
              <a:ext uri="{FF2B5EF4-FFF2-40B4-BE49-F238E27FC236}">
                <a16:creationId xmlns:a16="http://schemas.microsoft.com/office/drawing/2014/main" id="{80EEA32F-8B68-1174-E5B6-C1F285785BCA}"/>
              </a:ext>
            </a:extLst>
          </p:cNvPr>
          <p:cNvSpPr txBox="1"/>
          <p:nvPr/>
        </p:nvSpPr>
        <p:spPr>
          <a:xfrm>
            <a:off x="411558" y="1021065"/>
            <a:ext cx="4960394" cy="492443"/>
          </a:xfrm>
          <a:prstGeom prst="rect">
            <a:avLst/>
          </a:prstGeom>
          <a:noFill/>
        </p:spPr>
        <p:txBody>
          <a:bodyPr wrap="square">
            <a:spAutoFit/>
          </a:bodyPr>
          <a:lstStyle/>
          <a:p>
            <a:pPr algn="l">
              <a:spcBef>
                <a:spcPct val="0"/>
              </a:spcBef>
            </a:pPr>
            <a:r>
              <a:rPr lang="en-US" sz="1300" dirty="0">
                <a:latin typeface="Arial" panose="020B0604020202020204" pitchFamily="34" charset="0"/>
                <a:ea typeface="Andika"/>
                <a:cs typeface="Arial" panose="020B0604020202020204" pitchFamily="34" charset="0"/>
                <a:sym typeface="Andika"/>
              </a:rPr>
              <a:t>What are the </a:t>
            </a:r>
            <a:r>
              <a:rPr lang="en-US" sz="1300" b="1" dirty="0">
                <a:latin typeface="Arial" panose="020B0604020202020204" pitchFamily="34" charset="0"/>
                <a:ea typeface="Andika"/>
                <a:cs typeface="Arial" panose="020B0604020202020204" pitchFamily="34" charset="0"/>
                <a:sym typeface="Andika"/>
              </a:rPr>
              <a:t>potential impacts </a:t>
            </a:r>
            <a:r>
              <a:rPr lang="en-US" sz="1300" dirty="0">
                <a:latin typeface="Arial" panose="020B0604020202020204" pitchFamily="34" charset="0"/>
                <a:ea typeface="Andika"/>
                <a:cs typeface="Arial" panose="020B0604020202020204" pitchFamily="34" charset="0"/>
                <a:sym typeface="Andika"/>
              </a:rPr>
              <a:t>of the dismissive comment on Jamie's feelings and overall experience in the orientation group?</a:t>
            </a:r>
          </a:p>
        </p:txBody>
      </p:sp>
      <p:sp>
        <p:nvSpPr>
          <p:cNvPr id="11" name="Rectangle: Rounded Corners 1">
            <a:extLst>
              <a:ext uri="{FF2B5EF4-FFF2-40B4-BE49-F238E27FC236}">
                <a16:creationId xmlns:a16="http://schemas.microsoft.com/office/drawing/2014/main" id="{361CB067-6A37-6DE1-6BBF-507D7A394365}"/>
              </a:ext>
            </a:extLst>
          </p:cNvPr>
          <p:cNvSpPr/>
          <p:nvPr/>
        </p:nvSpPr>
        <p:spPr>
          <a:xfrm>
            <a:off x="492278" y="1581798"/>
            <a:ext cx="2448272" cy="129614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extBox 11">
            <a:extLst>
              <a:ext uri="{FF2B5EF4-FFF2-40B4-BE49-F238E27FC236}">
                <a16:creationId xmlns:a16="http://schemas.microsoft.com/office/drawing/2014/main" id="{2B03BC1C-AE71-098B-6195-0EC04ED344D0}"/>
              </a:ext>
            </a:extLst>
          </p:cNvPr>
          <p:cNvSpPr txBox="1"/>
          <p:nvPr/>
        </p:nvSpPr>
        <p:spPr>
          <a:xfrm>
            <a:off x="469209" y="1631254"/>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1</a:t>
            </a:r>
            <a:endParaRPr lang="en-SI" sz="5400" b="1" dirty="0">
              <a:solidFill>
                <a:schemeClr val="accent4">
                  <a:lumMod val="20000"/>
                  <a:lumOff val="80000"/>
                </a:schemeClr>
              </a:solidFill>
              <a:latin typeface="Arial Nova" panose="020B0504020202020204" pitchFamily="34" charset="0"/>
            </a:endParaRPr>
          </a:p>
        </p:txBody>
      </p:sp>
      <p:sp>
        <p:nvSpPr>
          <p:cNvPr id="13" name="Rectangle: Rounded Corners 7">
            <a:extLst>
              <a:ext uri="{FF2B5EF4-FFF2-40B4-BE49-F238E27FC236}">
                <a16:creationId xmlns:a16="http://schemas.microsoft.com/office/drawing/2014/main" id="{44A7ED0C-3F17-CB1D-DE9A-4BA4FA3E49E1}"/>
              </a:ext>
            </a:extLst>
          </p:cNvPr>
          <p:cNvSpPr/>
          <p:nvPr/>
        </p:nvSpPr>
        <p:spPr>
          <a:xfrm>
            <a:off x="780309" y="1581123"/>
            <a:ext cx="4468221" cy="1296144"/>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F09694E1-18D2-1DA8-EF98-827820BD9920}"/>
              </a:ext>
            </a:extLst>
          </p:cNvPr>
          <p:cNvSpPr txBox="1">
            <a:spLocks/>
          </p:cNvSpPr>
          <p:nvPr/>
        </p:nvSpPr>
        <p:spPr>
          <a:xfrm>
            <a:off x="984799" y="1715027"/>
            <a:ext cx="4104134" cy="10755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Jamie may feel isolated and unsupported, leading to a lack of engagement in the orientation activities. This could discourage Jamie from participating fully in future events or reaching out for help.</a:t>
            </a:r>
          </a:p>
        </p:txBody>
      </p:sp>
      <p:sp>
        <p:nvSpPr>
          <p:cNvPr id="15" name="Rectangle: Rounded Corners 1">
            <a:extLst>
              <a:ext uri="{FF2B5EF4-FFF2-40B4-BE49-F238E27FC236}">
                <a16:creationId xmlns:a16="http://schemas.microsoft.com/office/drawing/2014/main" id="{5C35B256-0D79-AD60-BE9A-06BAFC155991}"/>
              </a:ext>
            </a:extLst>
          </p:cNvPr>
          <p:cNvSpPr/>
          <p:nvPr/>
        </p:nvSpPr>
        <p:spPr>
          <a:xfrm>
            <a:off x="492278" y="2970983"/>
            <a:ext cx="2448272" cy="129614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B7F051B5-A5CD-CC25-B27E-6CCD46A38702}"/>
              </a:ext>
            </a:extLst>
          </p:cNvPr>
          <p:cNvSpPr txBox="1"/>
          <p:nvPr/>
        </p:nvSpPr>
        <p:spPr>
          <a:xfrm>
            <a:off x="469209" y="3020439"/>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17" name="Rectangle: Rounded Corners 7">
            <a:extLst>
              <a:ext uri="{FF2B5EF4-FFF2-40B4-BE49-F238E27FC236}">
                <a16:creationId xmlns:a16="http://schemas.microsoft.com/office/drawing/2014/main" id="{883CBD0A-493A-AF89-DD23-79053B8B3CB1}"/>
              </a:ext>
            </a:extLst>
          </p:cNvPr>
          <p:cNvSpPr/>
          <p:nvPr/>
        </p:nvSpPr>
        <p:spPr>
          <a:xfrm>
            <a:off x="780309" y="2970308"/>
            <a:ext cx="4468221" cy="1296144"/>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9" name="Title 4">
            <a:extLst>
              <a:ext uri="{FF2B5EF4-FFF2-40B4-BE49-F238E27FC236}">
                <a16:creationId xmlns:a16="http://schemas.microsoft.com/office/drawing/2014/main" id="{5177A1F7-A847-2B6A-FD83-3FC04FE83BBD}"/>
              </a:ext>
            </a:extLst>
          </p:cNvPr>
          <p:cNvSpPr txBox="1">
            <a:spLocks/>
          </p:cNvSpPr>
          <p:nvPr/>
        </p:nvSpPr>
        <p:spPr>
          <a:xfrm>
            <a:off x="984799" y="3104212"/>
            <a:ext cx="4104134" cy="10755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The dismissive comment could reinforce Jamie’s past negative experiences with bullying, causing anxiety or withdrawal in social situations. This may impact Jamie's overall sense of belonging at the education institution.</a:t>
            </a:r>
          </a:p>
        </p:txBody>
      </p:sp>
    </p:spTree>
    <p:extLst>
      <p:ext uri="{BB962C8B-B14F-4D97-AF65-F5344CB8AC3E}">
        <p14:creationId xmlns:p14="http://schemas.microsoft.com/office/powerpoint/2010/main" val="3731396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8EB5F-54CE-0DAB-CA3A-E745331DD9EF}"/>
            </a:ext>
          </a:extLst>
        </p:cNvPr>
        <p:cNvGrpSpPr/>
        <p:nvPr/>
      </p:nvGrpSpPr>
      <p:grpSpPr>
        <a:xfrm>
          <a:off x="0" y="0"/>
          <a:ext cx="0" cy="0"/>
          <a:chOff x="0" y="0"/>
          <a:chExt cx="0" cy="0"/>
        </a:xfrm>
      </p:grpSpPr>
      <p:pic>
        <p:nvPicPr>
          <p:cNvPr id="2" name="Picture 10">
            <a:extLst>
              <a:ext uri="{FF2B5EF4-FFF2-40B4-BE49-F238E27FC236}">
                <a16:creationId xmlns:a16="http://schemas.microsoft.com/office/drawing/2014/main" id="{672D04B6-19E1-952D-B638-C326FB4B0AFE}"/>
              </a:ext>
            </a:extLst>
          </p:cNvPr>
          <p:cNvPicPr>
            <a:picLocks noChangeAspect="1"/>
          </p:cNvPicPr>
          <p:nvPr/>
        </p:nvPicPr>
        <p:blipFill rotWithShape="1">
          <a:blip>
            <a:extLst>
              <a:ext uri="{96DAC541-7B7A-43D3-8B79-37D633B846F1}">
                <asvg:svgBlip xmlns:asvg="http://schemas.microsoft.com/office/drawing/2016/SVG/main" r:embed="rId2"/>
              </a:ext>
            </a:extLst>
          </a:blip>
          <a:srcRect t="5272" b="5272"/>
          <a:stretch/>
        </p:blipFill>
        <p:spPr>
          <a:xfrm>
            <a:off x="5575066" y="1131590"/>
            <a:ext cx="3134862" cy="3134862"/>
          </a:xfrm>
          <a:prstGeom prst="roundRect">
            <a:avLst>
              <a:gd name="adj" fmla="val 3886"/>
            </a:avLst>
          </a:prstGeom>
        </p:spPr>
      </p:pic>
      <p:sp>
        <p:nvSpPr>
          <p:cNvPr id="4" name="Title 3">
            <a:extLst>
              <a:ext uri="{FF2B5EF4-FFF2-40B4-BE49-F238E27FC236}">
                <a16:creationId xmlns:a16="http://schemas.microsoft.com/office/drawing/2014/main" id="{F4DF651D-FB49-730F-DA5C-55B0B232292F}"/>
              </a:ext>
            </a:extLst>
          </p:cNvPr>
          <p:cNvSpPr>
            <a:spLocks noGrp="1"/>
          </p:cNvSpPr>
          <p:nvPr>
            <p:ph type="title"/>
          </p:nvPr>
        </p:nvSpPr>
        <p:spPr/>
        <p:txBody>
          <a:bodyPr/>
          <a:lstStyle/>
          <a:p>
            <a:r>
              <a:rPr lang="en-US" sz="2800" b="1" dirty="0">
                <a:solidFill>
                  <a:srgbClr val="000000"/>
                </a:solidFill>
                <a:latin typeface="Andika"/>
                <a:ea typeface="Andika"/>
                <a:cs typeface="Andika"/>
                <a:sym typeface="Andika"/>
              </a:rPr>
              <a:t>Response Strategy:</a:t>
            </a:r>
          </a:p>
        </p:txBody>
      </p:sp>
      <p:sp>
        <p:nvSpPr>
          <p:cNvPr id="5" name="TextBox 4">
            <a:extLst>
              <a:ext uri="{FF2B5EF4-FFF2-40B4-BE49-F238E27FC236}">
                <a16:creationId xmlns:a16="http://schemas.microsoft.com/office/drawing/2014/main" id="{111E7687-86EA-8DBB-A6D9-B2479D8BBFDE}"/>
              </a:ext>
            </a:extLst>
          </p:cNvPr>
          <p:cNvSpPr txBox="1"/>
          <p:nvPr/>
        </p:nvSpPr>
        <p:spPr>
          <a:xfrm>
            <a:off x="411558" y="1021065"/>
            <a:ext cx="4960394" cy="692497"/>
          </a:xfrm>
          <a:prstGeom prst="rect">
            <a:avLst/>
          </a:prstGeom>
          <a:noFill/>
        </p:spPr>
        <p:txBody>
          <a:bodyPr wrap="square">
            <a:spAutoFit/>
          </a:bodyPr>
          <a:lstStyle/>
          <a:p>
            <a:pPr>
              <a:spcBef>
                <a:spcPct val="0"/>
              </a:spcBef>
            </a:pPr>
            <a:r>
              <a:rPr lang="en-US" sz="1300" dirty="0">
                <a:solidFill>
                  <a:srgbClr val="000000"/>
                </a:solidFill>
                <a:latin typeface="Arial" panose="020B0604020202020204" pitchFamily="34" charset="0"/>
                <a:ea typeface="Andika"/>
                <a:cs typeface="Arial" panose="020B0604020202020204" pitchFamily="34" charset="0"/>
                <a:sym typeface="Andika"/>
              </a:rPr>
              <a:t>How could a student ambassador respond to the dismissive comment in a way that supports Jamie and promotes a positive group dynamic?</a:t>
            </a:r>
          </a:p>
        </p:txBody>
      </p:sp>
      <p:sp>
        <p:nvSpPr>
          <p:cNvPr id="11" name="Rectangle: Rounded Corners 1">
            <a:extLst>
              <a:ext uri="{FF2B5EF4-FFF2-40B4-BE49-F238E27FC236}">
                <a16:creationId xmlns:a16="http://schemas.microsoft.com/office/drawing/2014/main" id="{0055112D-2A40-0F28-A574-42D0E5181051}"/>
              </a:ext>
            </a:extLst>
          </p:cNvPr>
          <p:cNvSpPr/>
          <p:nvPr/>
        </p:nvSpPr>
        <p:spPr>
          <a:xfrm>
            <a:off x="492278" y="1759304"/>
            <a:ext cx="2448272" cy="129614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extBox 11">
            <a:extLst>
              <a:ext uri="{FF2B5EF4-FFF2-40B4-BE49-F238E27FC236}">
                <a16:creationId xmlns:a16="http://schemas.microsoft.com/office/drawing/2014/main" id="{FE27916A-DCC3-32C7-BDB8-D198E39F1402}"/>
              </a:ext>
            </a:extLst>
          </p:cNvPr>
          <p:cNvSpPr txBox="1"/>
          <p:nvPr/>
        </p:nvSpPr>
        <p:spPr>
          <a:xfrm>
            <a:off x="469209" y="1808760"/>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1</a:t>
            </a:r>
            <a:endParaRPr lang="en-SI" sz="5400" b="1" dirty="0">
              <a:solidFill>
                <a:schemeClr val="accent4">
                  <a:lumMod val="20000"/>
                  <a:lumOff val="80000"/>
                </a:schemeClr>
              </a:solidFill>
              <a:latin typeface="Arial Nova" panose="020B0504020202020204" pitchFamily="34" charset="0"/>
            </a:endParaRPr>
          </a:p>
        </p:txBody>
      </p:sp>
      <p:sp>
        <p:nvSpPr>
          <p:cNvPr id="13" name="Rectangle: Rounded Corners 7">
            <a:extLst>
              <a:ext uri="{FF2B5EF4-FFF2-40B4-BE49-F238E27FC236}">
                <a16:creationId xmlns:a16="http://schemas.microsoft.com/office/drawing/2014/main" id="{822DF300-2E44-D652-1371-D0FA3C4AFDB0}"/>
              </a:ext>
            </a:extLst>
          </p:cNvPr>
          <p:cNvSpPr/>
          <p:nvPr/>
        </p:nvSpPr>
        <p:spPr>
          <a:xfrm>
            <a:off x="780309" y="1758629"/>
            <a:ext cx="4468221" cy="1296144"/>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21373F5E-FC6B-BC2E-9EC3-273330AB045F}"/>
              </a:ext>
            </a:extLst>
          </p:cNvPr>
          <p:cNvSpPr txBox="1">
            <a:spLocks/>
          </p:cNvSpPr>
          <p:nvPr/>
        </p:nvSpPr>
        <p:spPr>
          <a:xfrm>
            <a:off x="984799" y="1892533"/>
            <a:ext cx="4104134" cy="107551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The student ambassador could acknowledge Jamie’s feelings by saying something supportive like, "I understand how you might feel, and it's important that we create a welcoming space for everyone." This validates Jamie's experience while also redirecting the group toward inclusivity.</a:t>
            </a:r>
          </a:p>
        </p:txBody>
      </p:sp>
      <p:sp>
        <p:nvSpPr>
          <p:cNvPr id="15" name="Rectangle: Rounded Corners 1">
            <a:extLst>
              <a:ext uri="{FF2B5EF4-FFF2-40B4-BE49-F238E27FC236}">
                <a16:creationId xmlns:a16="http://schemas.microsoft.com/office/drawing/2014/main" id="{FF0424E9-F229-78F1-148D-015D6DF1A232}"/>
              </a:ext>
            </a:extLst>
          </p:cNvPr>
          <p:cNvSpPr/>
          <p:nvPr/>
        </p:nvSpPr>
        <p:spPr>
          <a:xfrm>
            <a:off x="492278" y="3148489"/>
            <a:ext cx="2448272" cy="825578"/>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7E06356E-3664-4436-F56C-3588534ACCD5}"/>
              </a:ext>
            </a:extLst>
          </p:cNvPr>
          <p:cNvSpPr txBox="1"/>
          <p:nvPr/>
        </p:nvSpPr>
        <p:spPr>
          <a:xfrm>
            <a:off x="464894" y="3054773"/>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17" name="Rectangle: Rounded Corners 7">
            <a:extLst>
              <a:ext uri="{FF2B5EF4-FFF2-40B4-BE49-F238E27FC236}">
                <a16:creationId xmlns:a16="http://schemas.microsoft.com/office/drawing/2014/main" id="{DE634468-2A82-AE14-3836-6A13863BC67C}"/>
              </a:ext>
            </a:extLst>
          </p:cNvPr>
          <p:cNvSpPr/>
          <p:nvPr/>
        </p:nvSpPr>
        <p:spPr>
          <a:xfrm>
            <a:off x="780309" y="3147814"/>
            <a:ext cx="4468221" cy="825578"/>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9" name="Title 4">
            <a:extLst>
              <a:ext uri="{FF2B5EF4-FFF2-40B4-BE49-F238E27FC236}">
                <a16:creationId xmlns:a16="http://schemas.microsoft.com/office/drawing/2014/main" id="{EC313B59-FE9A-8AFF-AD26-236D634E56A6}"/>
              </a:ext>
            </a:extLst>
          </p:cNvPr>
          <p:cNvSpPr txBox="1">
            <a:spLocks/>
          </p:cNvSpPr>
          <p:nvPr/>
        </p:nvSpPr>
        <p:spPr>
          <a:xfrm>
            <a:off x="984799" y="3281718"/>
            <a:ext cx="4104134" cy="61966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The ambassador could address the dismissive comment directly by saying, “It’s important to support each other during this transition. Let’s remember that everyone has</a:t>
            </a:r>
          </a:p>
        </p:txBody>
      </p:sp>
    </p:spTree>
    <p:extLst>
      <p:ext uri="{BB962C8B-B14F-4D97-AF65-F5344CB8AC3E}">
        <p14:creationId xmlns:p14="http://schemas.microsoft.com/office/powerpoint/2010/main" val="393932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B857E-3B0C-18CA-B540-C59B982D04A1}"/>
            </a:ext>
          </a:extLst>
        </p:cNvPr>
        <p:cNvGrpSpPr/>
        <p:nvPr/>
      </p:nvGrpSpPr>
      <p:grpSpPr>
        <a:xfrm>
          <a:off x="0" y="0"/>
          <a:ext cx="0" cy="0"/>
          <a:chOff x="0" y="0"/>
          <a:chExt cx="0" cy="0"/>
        </a:xfrm>
      </p:grpSpPr>
      <p:pic>
        <p:nvPicPr>
          <p:cNvPr id="2" name="Picture 10">
            <a:extLst>
              <a:ext uri="{FF2B5EF4-FFF2-40B4-BE49-F238E27FC236}">
                <a16:creationId xmlns:a16="http://schemas.microsoft.com/office/drawing/2014/main" id="{DCC479AE-B160-37F9-5B7B-320003ACE509}"/>
              </a:ext>
            </a:extLst>
          </p:cNvPr>
          <p:cNvPicPr>
            <a:picLocks noChangeAspect="1"/>
          </p:cNvPicPr>
          <p:nvPr/>
        </p:nvPicPr>
        <p:blipFill rotWithShape="1">
          <a:blip>
            <a:extLst>
              <a:ext uri="{96DAC541-7B7A-43D3-8B79-37D633B846F1}">
                <asvg:svgBlip xmlns:asvg="http://schemas.microsoft.com/office/drawing/2016/SVG/main" r:embed="rId2"/>
              </a:ext>
            </a:extLst>
          </a:blip>
          <a:srcRect t="12211" b="12211"/>
          <a:stretch/>
        </p:blipFill>
        <p:spPr>
          <a:xfrm>
            <a:off x="5575066" y="1131590"/>
            <a:ext cx="3134862" cy="3134862"/>
          </a:xfrm>
          <a:prstGeom prst="roundRect">
            <a:avLst>
              <a:gd name="adj" fmla="val 3886"/>
            </a:avLst>
          </a:prstGeom>
        </p:spPr>
      </p:pic>
      <p:sp>
        <p:nvSpPr>
          <p:cNvPr id="4" name="Title 3">
            <a:extLst>
              <a:ext uri="{FF2B5EF4-FFF2-40B4-BE49-F238E27FC236}">
                <a16:creationId xmlns:a16="http://schemas.microsoft.com/office/drawing/2014/main" id="{4E69DD67-BAB9-F0C6-6910-307E232E6D39}"/>
              </a:ext>
            </a:extLst>
          </p:cNvPr>
          <p:cNvSpPr>
            <a:spLocks noGrp="1"/>
          </p:cNvSpPr>
          <p:nvPr>
            <p:ph type="title"/>
          </p:nvPr>
        </p:nvSpPr>
        <p:spPr/>
        <p:txBody>
          <a:bodyPr/>
          <a:lstStyle/>
          <a:p>
            <a:r>
              <a:rPr lang="en-US" sz="2800" b="1" dirty="0">
                <a:solidFill>
                  <a:srgbClr val="000000"/>
                </a:solidFill>
                <a:latin typeface="Andika"/>
                <a:ea typeface="Andika"/>
                <a:cs typeface="Andika"/>
                <a:sym typeface="Andika"/>
              </a:rPr>
              <a:t>Addressing Bullying:</a:t>
            </a:r>
          </a:p>
        </p:txBody>
      </p:sp>
      <p:sp>
        <p:nvSpPr>
          <p:cNvPr id="5" name="TextBox 4">
            <a:extLst>
              <a:ext uri="{FF2B5EF4-FFF2-40B4-BE49-F238E27FC236}">
                <a16:creationId xmlns:a16="http://schemas.microsoft.com/office/drawing/2014/main" id="{5EEEE718-525B-433E-601C-7E32DFE478D5}"/>
              </a:ext>
            </a:extLst>
          </p:cNvPr>
          <p:cNvSpPr txBox="1"/>
          <p:nvPr/>
        </p:nvSpPr>
        <p:spPr>
          <a:xfrm>
            <a:off x="411558" y="1021065"/>
            <a:ext cx="4960394" cy="646331"/>
          </a:xfrm>
          <a:prstGeom prst="rect">
            <a:avLst/>
          </a:prstGeom>
          <a:noFill/>
        </p:spPr>
        <p:txBody>
          <a:bodyPr wrap="square">
            <a:spAutoFit/>
          </a:bodyPr>
          <a:lstStyle/>
          <a:p>
            <a:pPr>
              <a:spcBef>
                <a:spcPct val="0"/>
              </a:spcBef>
            </a:pPr>
            <a:r>
              <a:rPr lang="en-US" sz="1200" dirty="0">
                <a:solidFill>
                  <a:srgbClr val="000000"/>
                </a:solidFill>
                <a:latin typeface="Arial" panose="020B0604020202020204" pitchFamily="34" charset="0"/>
                <a:ea typeface="Andika"/>
                <a:cs typeface="Arial" panose="020B0604020202020204" pitchFamily="34" charset="0"/>
                <a:sym typeface="Andika"/>
              </a:rPr>
              <a:t>If Jamie’s situation raises concerns about their safety or well-being, what steps should the ambassador take to ensure appropriate support is provided?</a:t>
            </a:r>
          </a:p>
        </p:txBody>
      </p:sp>
      <p:sp>
        <p:nvSpPr>
          <p:cNvPr id="11" name="Rectangle: Rounded Corners 1">
            <a:extLst>
              <a:ext uri="{FF2B5EF4-FFF2-40B4-BE49-F238E27FC236}">
                <a16:creationId xmlns:a16="http://schemas.microsoft.com/office/drawing/2014/main" id="{B1228F72-FCA7-9D39-71FE-53AE35A6CB46}"/>
              </a:ext>
            </a:extLst>
          </p:cNvPr>
          <p:cNvSpPr/>
          <p:nvPr/>
        </p:nvSpPr>
        <p:spPr>
          <a:xfrm>
            <a:off x="492278" y="1688273"/>
            <a:ext cx="2448272" cy="129614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extBox 11">
            <a:extLst>
              <a:ext uri="{FF2B5EF4-FFF2-40B4-BE49-F238E27FC236}">
                <a16:creationId xmlns:a16="http://schemas.microsoft.com/office/drawing/2014/main" id="{6DBD2CEA-26DA-3D51-8182-D51357C8754F}"/>
              </a:ext>
            </a:extLst>
          </p:cNvPr>
          <p:cNvSpPr txBox="1"/>
          <p:nvPr/>
        </p:nvSpPr>
        <p:spPr>
          <a:xfrm>
            <a:off x="469209" y="1737729"/>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1</a:t>
            </a:r>
            <a:endParaRPr lang="en-SI" sz="5400" b="1" dirty="0">
              <a:solidFill>
                <a:schemeClr val="accent4">
                  <a:lumMod val="20000"/>
                  <a:lumOff val="80000"/>
                </a:schemeClr>
              </a:solidFill>
              <a:latin typeface="Arial Nova" panose="020B0504020202020204" pitchFamily="34" charset="0"/>
            </a:endParaRPr>
          </a:p>
        </p:txBody>
      </p:sp>
      <p:sp>
        <p:nvSpPr>
          <p:cNvPr id="13" name="Rectangle: Rounded Corners 7">
            <a:extLst>
              <a:ext uri="{FF2B5EF4-FFF2-40B4-BE49-F238E27FC236}">
                <a16:creationId xmlns:a16="http://schemas.microsoft.com/office/drawing/2014/main" id="{52E0F1BC-3AEA-292D-893D-DB3D2E830557}"/>
              </a:ext>
            </a:extLst>
          </p:cNvPr>
          <p:cNvSpPr/>
          <p:nvPr/>
        </p:nvSpPr>
        <p:spPr>
          <a:xfrm>
            <a:off x="780309" y="1687598"/>
            <a:ext cx="4468221" cy="1296144"/>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A6B4DC95-E486-15C5-9E8B-FCCAF60E6FF1}"/>
              </a:ext>
            </a:extLst>
          </p:cNvPr>
          <p:cNvSpPr txBox="1">
            <a:spLocks/>
          </p:cNvSpPr>
          <p:nvPr/>
        </p:nvSpPr>
        <p:spPr>
          <a:xfrm>
            <a:off x="984799" y="1821502"/>
            <a:ext cx="4104134" cy="10755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The ambassador should check in with Jamie privately after the group discussion to offer support and listen to any concerns. They could also suggest resources, such as counselling services or student support groups, that Jamie may find helpful.</a:t>
            </a:r>
          </a:p>
        </p:txBody>
      </p:sp>
      <p:sp>
        <p:nvSpPr>
          <p:cNvPr id="15" name="Rectangle: Rounded Corners 1">
            <a:extLst>
              <a:ext uri="{FF2B5EF4-FFF2-40B4-BE49-F238E27FC236}">
                <a16:creationId xmlns:a16="http://schemas.microsoft.com/office/drawing/2014/main" id="{148F07AB-785F-33D9-29F0-08F14AF0CD51}"/>
              </a:ext>
            </a:extLst>
          </p:cNvPr>
          <p:cNvSpPr/>
          <p:nvPr/>
        </p:nvSpPr>
        <p:spPr>
          <a:xfrm>
            <a:off x="492278" y="3077458"/>
            <a:ext cx="2448272" cy="1022242"/>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85EA71ED-6B05-5B92-90C4-476A4741CCC8}"/>
              </a:ext>
            </a:extLst>
          </p:cNvPr>
          <p:cNvSpPr txBox="1"/>
          <p:nvPr/>
        </p:nvSpPr>
        <p:spPr>
          <a:xfrm>
            <a:off x="469209" y="3126914"/>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17" name="Rectangle: Rounded Corners 7">
            <a:extLst>
              <a:ext uri="{FF2B5EF4-FFF2-40B4-BE49-F238E27FC236}">
                <a16:creationId xmlns:a16="http://schemas.microsoft.com/office/drawing/2014/main" id="{D05D4E6E-539B-C434-7D06-8B0FD8DDF8BF}"/>
              </a:ext>
            </a:extLst>
          </p:cNvPr>
          <p:cNvSpPr/>
          <p:nvPr/>
        </p:nvSpPr>
        <p:spPr>
          <a:xfrm>
            <a:off x="780309" y="3076783"/>
            <a:ext cx="4468221" cy="1022917"/>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9" name="Title 4">
            <a:extLst>
              <a:ext uri="{FF2B5EF4-FFF2-40B4-BE49-F238E27FC236}">
                <a16:creationId xmlns:a16="http://schemas.microsoft.com/office/drawing/2014/main" id="{9BF7FAE9-E205-355E-4478-CEF2892FE415}"/>
              </a:ext>
            </a:extLst>
          </p:cNvPr>
          <p:cNvSpPr txBox="1">
            <a:spLocks/>
          </p:cNvSpPr>
          <p:nvPr/>
        </p:nvSpPr>
        <p:spPr>
          <a:xfrm>
            <a:off x="984799" y="3155472"/>
            <a:ext cx="4104134" cy="88901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The ambassador should inform a faculty member or designated staff member about what happened to ensure Jamie gets additional support. This leverages institutional resources to address Jamie's well-being comprehensively.</a:t>
            </a:r>
          </a:p>
        </p:txBody>
      </p:sp>
    </p:spTree>
    <p:extLst>
      <p:ext uri="{BB962C8B-B14F-4D97-AF65-F5344CB8AC3E}">
        <p14:creationId xmlns:p14="http://schemas.microsoft.com/office/powerpoint/2010/main" val="383377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3844C-7A47-9F11-24EC-2FBEB2AF90A0}"/>
            </a:ext>
          </a:extLst>
        </p:cNvPr>
        <p:cNvGrpSpPr/>
        <p:nvPr/>
      </p:nvGrpSpPr>
      <p:grpSpPr>
        <a:xfrm>
          <a:off x="0" y="0"/>
          <a:ext cx="0" cy="0"/>
          <a:chOff x="0" y="0"/>
          <a:chExt cx="0" cy="0"/>
        </a:xfrm>
      </p:grpSpPr>
      <p:pic>
        <p:nvPicPr>
          <p:cNvPr id="2" name="Picture 10">
            <a:extLst>
              <a:ext uri="{FF2B5EF4-FFF2-40B4-BE49-F238E27FC236}">
                <a16:creationId xmlns:a16="http://schemas.microsoft.com/office/drawing/2014/main" id="{FA13FE68-8382-4464-5AC3-18A057549814}"/>
              </a:ext>
            </a:extLst>
          </p:cNvPr>
          <p:cNvPicPr>
            <a:picLocks noChangeAspect="1"/>
          </p:cNvPicPr>
          <p:nvPr/>
        </p:nvPicPr>
        <p:blipFill rotWithShape="1">
          <a:blip>
            <a:extLst>
              <a:ext uri="{96DAC541-7B7A-43D3-8B79-37D633B846F1}">
                <asvg:svgBlip xmlns:asvg="http://schemas.microsoft.com/office/drawing/2016/SVG/main" r:embed="rId2"/>
              </a:ext>
            </a:extLst>
          </a:blip>
          <a:srcRect t="13322" b="13322"/>
          <a:stretch/>
        </p:blipFill>
        <p:spPr>
          <a:xfrm>
            <a:off x="5575066" y="1131590"/>
            <a:ext cx="3134862" cy="3134862"/>
          </a:xfrm>
          <a:prstGeom prst="roundRect">
            <a:avLst>
              <a:gd name="adj" fmla="val 3886"/>
            </a:avLst>
          </a:prstGeom>
        </p:spPr>
      </p:pic>
      <p:sp>
        <p:nvSpPr>
          <p:cNvPr id="4" name="Title 3">
            <a:extLst>
              <a:ext uri="{FF2B5EF4-FFF2-40B4-BE49-F238E27FC236}">
                <a16:creationId xmlns:a16="http://schemas.microsoft.com/office/drawing/2014/main" id="{A5DC69DA-A2C8-D705-949E-C0DAF7A0E721}"/>
              </a:ext>
            </a:extLst>
          </p:cNvPr>
          <p:cNvSpPr>
            <a:spLocks noGrp="1"/>
          </p:cNvSpPr>
          <p:nvPr>
            <p:ph type="title"/>
          </p:nvPr>
        </p:nvSpPr>
        <p:spPr>
          <a:xfrm>
            <a:off x="411559" y="509069"/>
            <a:ext cx="6248673" cy="520799"/>
          </a:xfrm>
        </p:spPr>
        <p:txBody>
          <a:bodyPr/>
          <a:lstStyle/>
          <a:p>
            <a:r>
              <a:rPr lang="en-US" sz="2800" b="1" dirty="0">
                <a:solidFill>
                  <a:srgbClr val="000000"/>
                </a:solidFill>
                <a:latin typeface="Andika"/>
                <a:ea typeface="Andika"/>
                <a:cs typeface="Andika"/>
                <a:sym typeface="Andika"/>
              </a:rPr>
              <a:t>Creating a Respectful Environment</a:t>
            </a:r>
          </a:p>
        </p:txBody>
      </p:sp>
      <p:sp>
        <p:nvSpPr>
          <p:cNvPr id="5" name="TextBox 4">
            <a:extLst>
              <a:ext uri="{FF2B5EF4-FFF2-40B4-BE49-F238E27FC236}">
                <a16:creationId xmlns:a16="http://schemas.microsoft.com/office/drawing/2014/main" id="{E51C3859-429A-F21B-4F90-1D08A4C766FD}"/>
              </a:ext>
            </a:extLst>
          </p:cNvPr>
          <p:cNvSpPr txBox="1"/>
          <p:nvPr/>
        </p:nvSpPr>
        <p:spPr>
          <a:xfrm>
            <a:off x="411558" y="1021065"/>
            <a:ext cx="4960394" cy="461665"/>
          </a:xfrm>
          <a:prstGeom prst="rect">
            <a:avLst/>
          </a:prstGeom>
          <a:noFill/>
        </p:spPr>
        <p:txBody>
          <a:bodyPr wrap="square">
            <a:spAutoFit/>
          </a:bodyPr>
          <a:lstStyle/>
          <a:p>
            <a:pPr>
              <a:spcBef>
                <a:spcPct val="0"/>
              </a:spcBef>
            </a:pPr>
            <a:r>
              <a:rPr lang="en-US" sz="1200" dirty="0">
                <a:solidFill>
                  <a:srgbClr val="000000"/>
                </a:solidFill>
                <a:latin typeface="Andika"/>
                <a:ea typeface="Andika"/>
                <a:cs typeface="Andika"/>
                <a:sym typeface="Andika"/>
              </a:rPr>
              <a:t>What proactive measures can student ambassadors take to foster an inclusive and supportive online community for all students?</a:t>
            </a:r>
          </a:p>
        </p:txBody>
      </p:sp>
      <p:sp>
        <p:nvSpPr>
          <p:cNvPr id="11" name="Rectangle: Rounded Corners 1">
            <a:extLst>
              <a:ext uri="{FF2B5EF4-FFF2-40B4-BE49-F238E27FC236}">
                <a16:creationId xmlns:a16="http://schemas.microsoft.com/office/drawing/2014/main" id="{036DF869-2648-4E3E-0B4F-38C5A9A287FB}"/>
              </a:ext>
            </a:extLst>
          </p:cNvPr>
          <p:cNvSpPr/>
          <p:nvPr/>
        </p:nvSpPr>
        <p:spPr>
          <a:xfrm>
            <a:off x="492278" y="1559005"/>
            <a:ext cx="2448272" cy="129614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extBox 11">
            <a:extLst>
              <a:ext uri="{FF2B5EF4-FFF2-40B4-BE49-F238E27FC236}">
                <a16:creationId xmlns:a16="http://schemas.microsoft.com/office/drawing/2014/main" id="{AEDA7052-1042-FCFB-BB9A-8F5D26D5BC8D}"/>
              </a:ext>
            </a:extLst>
          </p:cNvPr>
          <p:cNvSpPr txBox="1"/>
          <p:nvPr/>
        </p:nvSpPr>
        <p:spPr>
          <a:xfrm>
            <a:off x="469209" y="1608461"/>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1</a:t>
            </a:r>
            <a:endParaRPr lang="en-SI" sz="5400" b="1" dirty="0">
              <a:solidFill>
                <a:schemeClr val="accent4">
                  <a:lumMod val="20000"/>
                  <a:lumOff val="80000"/>
                </a:schemeClr>
              </a:solidFill>
              <a:latin typeface="Arial Nova" panose="020B0504020202020204" pitchFamily="34" charset="0"/>
            </a:endParaRPr>
          </a:p>
        </p:txBody>
      </p:sp>
      <p:sp>
        <p:nvSpPr>
          <p:cNvPr id="13" name="Rectangle: Rounded Corners 7">
            <a:extLst>
              <a:ext uri="{FF2B5EF4-FFF2-40B4-BE49-F238E27FC236}">
                <a16:creationId xmlns:a16="http://schemas.microsoft.com/office/drawing/2014/main" id="{B86FBAAD-DA81-0141-7F4B-9D2501BA3B33}"/>
              </a:ext>
            </a:extLst>
          </p:cNvPr>
          <p:cNvSpPr/>
          <p:nvPr/>
        </p:nvSpPr>
        <p:spPr>
          <a:xfrm>
            <a:off x="780309" y="1558330"/>
            <a:ext cx="4468221" cy="1296144"/>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6B254380-93CF-6BCB-A3AF-996045205B63}"/>
              </a:ext>
            </a:extLst>
          </p:cNvPr>
          <p:cNvSpPr txBox="1">
            <a:spLocks/>
          </p:cNvSpPr>
          <p:nvPr/>
        </p:nvSpPr>
        <p:spPr>
          <a:xfrm>
            <a:off x="984799" y="1692234"/>
            <a:ext cx="4104134" cy="10755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Ambassadors can set clear guidelines for respectful communication in online spaces, </a:t>
            </a:r>
            <a:r>
              <a:rPr lang="en-US" sz="1200" dirty="0" err="1">
                <a:solidFill>
                  <a:srgbClr val="000000"/>
                </a:solidFill>
                <a:latin typeface="Arial" panose="020B0604020202020204" pitchFamily="34" charset="0"/>
                <a:ea typeface="Andika"/>
                <a:sym typeface="Andika"/>
              </a:rPr>
              <a:t>emphasising</a:t>
            </a:r>
            <a:r>
              <a:rPr lang="en-US" sz="1200" dirty="0">
                <a:solidFill>
                  <a:srgbClr val="000000"/>
                </a:solidFill>
                <a:latin typeface="Arial" panose="020B0604020202020204" pitchFamily="34" charset="0"/>
                <a:ea typeface="Andika"/>
                <a:sym typeface="Andika"/>
              </a:rPr>
              <a:t> the importance of inclusivity and respect. These guidelines can be shared at the outset of any online group interactions to establish expectations.</a:t>
            </a:r>
          </a:p>
        </p:txBody>
      </p:sp>
      <p:sp>
        <p:nvSpPr>
          <p:cNvPr id="15" name="Rectangle: Rounded Corners 1">
            <a:extLst>
              <a:ext uri="{FF2B5EF4-FFF2-40B4-BE49-F238E27FC236}">
                <a16:creationId xmlns:a16="http://schemas.microsoft.com/office/drawing/2014/main" id="{26BEC7E4-EA46-5AB8-D1C6-F80B22E7849C}"/>
              </a:ext>
            </a:extLst>
          </p:cNvPr>
          <p:cNvSpPr/>
          <p:nvPr/>
        </p:nvSpPr>
        <p:spPr>
          <a:xfrm>
            <a:off x="492278" y="2948190"/>
            <a:ext cx="2448272" cy="1188884"/>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F85BCD57-C055-4907-12B8-55C445B9457B}"/>
              </a:ext>
            </a:extLst>
          </p:cNvPr>
          <p:cNvSpPr txBox="1"/>
          <p:nvPr/>
        </p:nvSpPr>
        <p:spPr>
          <a:xfrm>
            <a:off x="469209" y="2997646"/>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17" name="Rectangle: Rounded Corners 7">
            <a:extLst>
              <a:ext uri="{FF2B5EF4-FFF2-40B4-BE49-F238E27FC236}">
                <a16:creationId xmlns:a16="http://schemas.microsoft.com/office/drawing/2014/main" id="{2055C74B-E05D-4C91-049E-01597D3F6581}"/>
              </a:ext>
            </a:extLst>
          </p:cNvPr>
          <p:cNvSpPr/>
          <p:nvPr/>
        </p:nvSpPr>
        <p:spPr>
          <a:xfrm>
            <a:off x="780309" y="2947515"/>
            <a:ext cx="4468221" cy="1189669"/>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9" name="Title 4">
            <a:extLst>
              <a:ext uri="{FF2B5EF4-FFF2-40B4-BE49-F238E27FC236}">
                <a16:creationId xmlns:a16="http://schemas.microsoft.com/office/drawing/2014/main" id="{FAB9814F-9303-457B-7C1E-1AB24D54EA3F}"/>
              </a:ext>
            </a:extLst>
          </p:cNvPr>
          <p:cNvSpPr txBox="1">
            <a:spLocks/>
          </p:cNvSpPr>
          <p:nvPr/>
        </p:nvSpPr>
        <p:spPr>
          <a:xfrm>
            <a:off x="984799" y="3026204"/>
            <a:ext cx="4104134" cy="103659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200" dirty="0">
                <a:solidFill>
                  <a:srgbClr val="000000"/>
                </a:solidFill>
                <a:latin typeface="Arial" panose="020B0604020202020204" pitchFamily="34" charset="0"/>
                <a:ea typeface="Andika"/>
                <a:sym typeface="Andika"/>
              </a:rPr>
              <a:t>Hosting virtual events that celebrate diversity and encourage the sharing of experiences can help foster connections. For example, ambassadors could coordinate online forums or discussion groups that focus on themes of inclusion and community building.</a:t>
            </a:r>
          </a:p>
        </p:txBody>
      </p:sp>
    </p:spTree>
    <p:extLst>
      <p:ext uri="{BB962C8B-B14F-4D97-AF65-F5344CB8AC3E}">
        <p14:creationId xmlns:p14="http://schemas.microsoft.com/office/powerpoint/2010/main" val="2853657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E8D8B-C03E-A488-9CF1-A9465F138821}"/>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BB62B3A0-CF5C-2C15-38FA-66A160CE3CC2}"/>
              </a:ext>
            </a:extLst>
          </p:cNvPr>
          <p:cNvSpPr>
            <a:spLocks noGrp="1"/>
          </p:cNvSpPr>
          <p:nvPr>
            <p:ph type="title"/>
          </p:nvPr>
        </p:nvSpPr>
        <p:spPr>
          <a:xfrm>
            <a:off x="428117" y="-151010"/>
            <a:ext cx="3816424" cy="1069628"/>
          </a:xfrm>
        </p:spPr>
        <p:txBody>
          <a:bodyPr>
            <a:normAutofit/>
          </a:bodyPr>
          <a:lstStyle/>
          <a:p>
            <a:r>
              <a:rPr lang="en-US" sz="2800" b="1" dirty="0">
                <a:solidFill>
                  <a:schemeClr val="accent1"/>
                </a:solidFill>
                <a:latin typeface="Andika"/>
                <a:ea typeface="Andika"/>
                <a:cs typeface="Andika"/>
                <a:sym typeface="Andika"/>
              </a:rPr>
              <a:t>Key Takeaways</a:t>
            </a:r>
          </a:p>
        </p:txBody>
      </p:sp>
      <p:sp>
        <p:nvSpPr>
          <p:cNvPr id="14" name="Rectangle: Rounded Corners 13">
            <a:extLst>
              <a:ext uri="{FF2B5EF4-FFF2-40B4-BE49-F238E27FC236}">
                <a16:creationId xmlns:a16="http://schemas.microsoft.com/office/drawing/2014/main" id="{C60E4652-414A-DB3D-32BB-70C939C5FB79}"/>
              </a:ext>
            </a:extLst>
          </p:cNvPr>
          <p:cNvSpPr/>
          <p:nvPr/>
        </p:nvSpPr>
        <p:spPr>
          <a:xfrm>
            <a:off x="526134" y="1060256"/>
            <a:ext cx="2448272" cy="100297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6CF07CC3-9961-5442-7597-FDEB327F07D9}"/>
              </a:ext>
            </a:extLst>
          </p:cNvPr>
          <p:cNvSpPr txBox="1">
            <a:spLocks/>
          </p:cNvSpPr>
          <p:nvPr/>
        </p:nvSpPr>
        <p:spPr>
          <a:xfrm>
            <a:off x="488596" y="1159629"/>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A0890126-CA15-3C42-68E0-1B722BC503FC}"/>
              </a:ext>
            </a:extLst>
          </p:cNvPr>
          <p:cNvSpPr/>
          <p:nvPr/>
        </p:nvSpPr>
        <p:spPr>
          <a:xfrm>
            <a:off x="755576" y="1059582"/>
            <a:ext cx="4635748" cy="100365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CD346C96-5AF9-A42C-E668-0C9C10225651}"/>
              </a:ext>
            </a:extLst>
          </p:cNvPr>
          <p:cNvSpPr txBox="1">
            <a:spLocks/>
          </p:cNvSpPr>
          <p:nvPr/>
        </p:nvSpPr>
        <p:spPr>
          <a:xfrm>
            <a:off x="640855" y="1111272"/>
            <a:ext cx="4635748" cy="8308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r>
              <a:rPr lang="en-US" sz="1400" b="1" dirty="0">
                <a:solidFill>
                  <a:schemeClr val="accent3"/>
                </a:solidFill>
                <a:latin typeface="Arial" panose="020B0604020202020204" pitchFamily="34" charset="0"/>
                <a:ea typeface="Andika"/>
                <a:cs typeface="Arial" panose="020B0604020202020204" pitchFamily="34" charset="0"/>
                <a:sym typeface="Andika"/>
              </a:rPr>
              <a:t>Encourage Positive Dialogue: </a:t>
            </a:r>
          </a:p>
          <a:p>
            <a:pPr marL="151134" lvl="1"/>
            <a:r>
              <a:rPr lang="en-US" sz="1400" dirty="0">
                <a:solidFill>
                  <a:srgbClr val="000000"/>
                </a:solidFill>
                <a:latin typeface="Arial" panose="020B0604020202020204" pitchFamily="34" charset="0"/>
                <a:ea typeface="Andika"/>
                <a:cs typeface="Arial" panose="020B0604020202020204" pitchFamily="34" charset="0"/>
                <a:sym typeface="Andika"/>
              </a:rPr>
              <a:t>Responding to dismissive comments with support fosters an inclusive environment.</a:t>
            </a:r>
          </a:p>
        </p:txBody>
      </p:sp>
      <p:pic>
        <p:nvPicPr>
          <p:cNvPr id="2" name="Picture 10">
            <a:extLst>
              <a:ext uri="{FF2B5EF4-FFF2-40B4-BE49-F238E27FC236}">
                <a16:creationId xmlns:a16="http://schemas.microsoft.com/office/drawing/2014/main" id="{5A9EE1C1-B102-77DB-0FBB-9C891A021978}"/>
              </a:ext>
            </a:extLst>
          </p:cNvPr>
          <p:cNvPicPr>
            <a:picLocks noChangeAspect="1"/>
          </p:cNvPicPr>
          <p:nvPr/>
        </p:nvPicPr>
        <p:blipFill rotWithShape="1">
          <a:blip>
            <a:extLst>
              <a:ext uri="{96DAC541-7B7A-43D3-8B79-37D633B846F1}">
                <asvg:svgBlip xmlns:asvg="http://schemas.microsoft.com/office/drawing/2016/SVG/main" r:embed="rId2"/>
              </a:ext>
            </a:extLst>
          </a:blip>
          <a:srcRect t="10891" b="10891"/>
          <a:stretch/>
        </p:blipFill>
        <p:spPr>
          <a:xfrm>
            <a:off x="5696197" y="1059582"/>
            <a:ext cx="3134862" cy="3134862"/>
          </a:xfrm>
          <a:prstGeom prst="roundRect">
            <a:avLst>
              <a:gd name="adj" fmla="val 3886"/>
            </a:avLst>
          </a:prstGeom>
        </p:spPr>
      </p:pic>
      <p:sp>
        <p:nvSpPr>
          <p:cNvPr id="3" name="Rectangle: Rounded Corners 13">
            <a:extLst>
              <a:ext uri="{FF2B5EF4-FFF2-40B4-BE49-F238E27FC236}">
                <a16:creationId xmlns:a16="http://schemas.microsoft.com/office/drawing/2014/main" id="{EB9BF409-9D5D-EAC2-0A12-A7BC22CD5529}"/>
              </a:ext>
            </a:extLst>
          </p:cNvPr>
          <p:cNvSpPr/>
          <p:nvPr/>
        </p:nvSpPr>
        <p:spPr>
          <a:xfrm>
            <a:off x="526134" y="2159295"/>
            <a:ext cx="2448272" cy="100297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 name="TextBox 3">
            <a:extLst>
              <a:ext uri="{FF2B5EF4-FFF2-40B4-BE49-F238E27FC236}">
                <a16:creationId xmlns:a16="http://schemas.microsoft.com/office/drawing/2014/main" id="{68B3814A-BF53-B97C-3C72-B8B06467F58A}"/>
              </a:ext>
            </a:extLst>
          </p:cNvPr>
          <p:cNvSpPr txBox="1">
            <a:spLocks/>
          </p:cNvSpPr>
          <p:nvPr/>
        </p:nvSpPr>
        <p:spPr>
          <a:xfrm>
            <a:off x="488596" y="2258668"/>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5" name="Rectangle: Rounded Corners 17">
            <a:extLst>
              <a:ext uri="{FF2B5EF4-FFF2-40B4-BE49-F238E27FC236}">
                <a16:creationId xmlns:a16="http://schemas.microsoft.com/office/drawing/2014/main" id="{721B69D0-3718-3F0A-582B-98A8309E5A76}"/>
              </a:ext>
            </a:extLst>
          </p:cNvPr>
          <p:cNvSpPr/>
          <p:nvPr/>
        </p:nvSpPr>
        <p:spPr>
          <a:xfrm>
            <a:off x="755576" y="2158621"/>
            <a:ext cx="4635748" cy="100365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 name="Title 4">
            <a:extLst>
              <a:ext uri="{FF2B5EF4-FFF2-40B4-BE49-F238E27FC236}">
                <a16:creationId xmlns:a16="http://schemas.microsoft.com/office/drawing/2014/main" id="{7BDB0173-0424-B589-CBD3-EFDFD80202EE}"/>
              </a:ext>
            </a:extLst>
          </p:cNvPr>
          <p:cNvSpPr txBox="1">
            <a:spLocks/>
          </p:cNvSpPr>
          <p:nvPr/>
        </p:nvSpPr>
        <p:spPr>
          <a:xfrm>
            <a:off x="640855" y="2210311"/>
            <a:ext cx="4865190" cy="8308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r>
              <a:rPr lang="en-US" sz="1400" b="1" dirty="0">
                <a:solidFill>
                  <a:schemeClr val="accent3"/>
                </a:solidFill>
                <a:latin typeface="Arial" panose="020B0604020202020204" pitchFamily="34" charset="0"/>
                <a:ea typeface="Andika"/>
                <a:cs typeface="Arial" panose="020B0604020202020204" pitchFamily="34" charset="0"/>
                <a:sym typeface="Andika"/>
              </a:rPr>
              <a:t>Proactive Inclusivity: </a:t>
            </a:r>
          </a:p>
          <a:p>
            <a:pPr marL="151134" lvl="1"/>
            <a:r>
              <a:rPr lang="en-US" sz="1400" dirty="0">
                <a:solidFill>
                  <a:srgbClr val="000000"/>
                </a:solidFill>
                <a:latin typeface="Arial" panose="020B0604020202020204" pitchFamily="34" charset="0"/>
                <a:ea typeface="Andika"/>
                <a:cs typeface="Arial" panose="020B0604020202020204" pitchFamily="34" charset="0"/>
                <a:sym typeface="Andika"/>
              </a:rPr>
              <a:t>Setting clear guidelines and hosting diversity-focused events builds community well-being.</a:t>
            </a:r>
          </a:p>
        </p:txBody>
      </p:sp>
      <p:sp>
        <p:nvSpPr>
          <p:cNvPr id="8" name="Rectangle: Rounded Corners 13">
            <a:extLst>
              <a:ext uri="{FF2B5EF4-FFF2-40B4-BE49-F238E27FC236}">
                <a16:creationId xmlns:a16="http://schemas.microsoft.com/office/drawing/2014/main" id="{68EC3E4A-EF15-DCBE-E18F-2DEF61A3C23B}"/>
              </a:ext>
            </a:extLst>
          </p:cNvPr>
          <p:cNvSpPr/>
          <p:nvPr/>
        </p:nvSpPr>
        <p:spPr>
          <a:xfrm>
            <a:off x="526134" y="3231957"/>
            <a:ext cx="2448272" cy="100297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extBox 8">
            <a:extLst>
              <a:ext uri="{FF2B5EF4-FFF2-40B4-BE49-F238E27FC236}">
                <a16:creationId xmlns:a16="http://schemas.microsoft.com/office/drawing/2014/main" id="{D8342122-F3FC-5698-81EF-ED0DF0405112}"/>
              </a:ext>
            </a:extLst>
          </p:cNvPr>
          <p:cNvSpPr txBox="1">
            <a:spLocks/>
          </p:cNvSpPr>
          <p:nvPr/>
        </p:nvSpPr>
        <p:spPr>
          <a:xfrm>
            <a:off x="488596" y="3331330"/>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3</a:t>
            </a:r>
            <a:endParaRPr lang="en-SI" sz="4000" b="1" dirty="0">
              <a:solidFill>
                <a:schemeClr val="accent3">
                  <a:lumMod val="20000"/>
                  <a:lumOff val="80000"/>
                </a:schemeClr>
              </a:solidFill>
              <a:latin typeface="Arial Nova" panose="020B0504020202020204" pitchFamily="34" charset="0"/>
            </a:endParaRPr>
          </a:p>
        </p:txBody>
      </p:sp>
      <p:sp>
        <p:nvSpPr>
          <p:cNvPr id="10" name="Rectangle: Rounded Corners 17">
            <a:extLst>
              <a:ext uri="{FF2B5EF4-FFF2-40B4-BE49-F238E27FC236}">
                <a16:creationId xmlns:a16="http://schemas.microsoft.com/office/drawing/2014/main" id="{2EB300F2-0489-BEB4-CF4D-858E3273CDEE}"/>
              </a:ext>
            </a:extLst>
          </p:cNvPr>
          <p:cNvSpPr/>
          <p:nvPr/>
        </p:nvSpPr>
        <p:spPr>
          <a:xfrm>
            <a:off x="755576" y="3231283"/>
            <a:ext cx="4635748" cy="100365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itle 4">
            <a:extLst>
              <a:ext uri="{FF2B5EF4-FFF2-40B4-BE49-F238E27FC236}">
                <a16:creationId xmlns:a16="http://schemas.microsoft.com/office/drawing/2014/main" id="{59777D06-1651-33C7-DF2F-0ECC6A56E7D4}"/>
              </a:ext>
            </a:extLst>
          </p:cNvPr>
          <p:cNvSpPr txBox="1">
            <a:spLocks/>
          </p:cNvSpPr>
          <p:nvPr/>
        </p:nvSpPr>
        <p:spPr>
          <a:xfrm>
            <a:off x="640855" y="3282973"/>
            <a:ext cx="4865190" cy="8308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r>
              <a:rPr lang="en-US" sz="1400" b="1" dirty="0" err="1">
                <a:solidFill>
                  <a:schemeClr val="accent3"/>
                </a:solidFill>
                <a:latin typeface="Arial" panose="020B0604020202020204" pitchFamily="34" charset="0"/>
                <a:ea typeface="Andika"/>
                <a:cs typeface="Arial" panose="020B0604020202020204" pitchFamily="34" charset="0"/>
                <a:sym typeface="Andika"/>
              </a:rPr>
              <a:t>Utilisation</a:t>
            </a:r>
            <a:r>
              <a:rPr lang="en-US" sz="1400" b="1" dirty="0">
                <a:solidFill>
                  <a:schemeClr val="accent3"/>
                </a:solidFill>
                <a:latin typeface="Arial" panose="020B0604020202020204" pitchFamily="34" charset="0"/>
                <a:ea typeface="Andika"/>
                <a:cs typeface="Arial" panose="020B0604020202020204" pitchFamily="34" charset="0"/>
                <a:sym typeface="Andika"/>
              </a:rPr>
              <a:t> of Resources: </a:t>
            </a:r>
          </a:p>
          <a:p>
            <a:pPr marL="151134" lvl="1"/>
            <a:r>
              <a:rPr lang="en-US" sz="1400" dirty="0" err="1">
                <a:solidFill>
                  <a:srgbClr val="000000"/>
                </a:solidFill>
                <a:latin typeface="Arial" panose="020B0604020202020204" pitchFamily="34" charset="0"/>
                <a:ea typeface="Andika"/>
                <a:cs typeface="Arial" panose="020B0604020202020204" pitchFamily="34" charset="0"/>
                <a:sym typeface="Andika"/>
              </a:rPr>
              <a:t>Utilise</a:t>
            </a:r>
            <a:r>
              <a:rPr lang="en-US" sz="1400" dirty="0">
                <a:solidFill>
                  <a:srgbClr val="000000"/>
                </a:solidFill>
                <a:latin typeface="Arial" panose="020B0604020202020204" pitchFamily="34" charset="0"/>
                <a:ea typeface="Andika"/>
                <a:cs typeface="Arial" panose="020B0604020202020204" pitchFamily="34" charset="0"/>
                <a:sym typeface="Andika"/>
              </a:rPr>
              <a:t> available support services to ensure student safety and well-being.</a:t>
            </a:r>
          </a:p>
        </p:txBody>
      </p:sp>
    </p:spTree>
    <p:extLst>
      <p:ext uri="{BB962C8B-B14F-4D97-AF65-F5344CB8AC3E}">
        <p14:creationId xmlns:p14="http://schemas.microsoft.com/office/powerpoint/2010/main" val="1325486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6" y="486274"/>
            <a:ext cx="7128371" cy="1069628"/>
          </a:xfrm>
        </p:spPr>
        <p:txBody>
          <a:bodyPr>
            <a:normAutofit/>
          </a:bodyPr>
          <a:lstStyle/>
          <a:p>
            <a:r>
              <a:rPr lang="en-US" sz="2400" b="1" dirty="0">
                <a:solidFill>
                  <a:schemeClr val="accent4"/>
                </a:solidFill>
                <a:latin typeface="Arial" panose="020B0604020202020204" pitchFamily="34" charset="0"/>
                <a:ea typeface="Andika"/>
                <a:sym typeface="Andika"/>
              </a:rPr>
              <a:t>Here are some useful video links to further support you</a:t>
            </a: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899592" y="1945138"/>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187624" y="1944463"/>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413299" y="2222878"/>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rgbClr val="EB6435"/>
                </a:solidFill>
                <a:latin typeface="Arial" panose="020B0604020202020204" pitchFamily="34" charset="0"/>
                <a:ea typeface="Andika"/>
                <a:sym typeface="Andika"/>
                <a:hlinkClick r:id="rId2">
                  <a:extLst>
                    <a:ext uri="{A12FA001-AC4F-418D-AE19-62706E023703}">
                      <ahyp:hlinkClr xmlns:ahyp="http://schemas.microsoft.com/office/drawing/2018/hyperlinkcolor" val="tx"/>
                    </a:ext>
                  </a:extLst>
                </a:hlinkClick>
              </a:rPr>
              <a:t>Safeguarding for Youth Work</a:t>
            </a:r>
            <a:endParaRPr lang="en-US" sz="1400" dirty="0">
              <a:solidFill>
                <a:srgbClr val="EB6435"/>
              </a:solidFill>
              <a:latin typeface="Arial" panose="020B0604020202020204" pitchFamily="34" charset="0"/>
            </a:endParaRPr>
          </a:p>
        </p:txBody>
      </p:sp>
      <p:sp>
        <p:nvSpPr>
          <p:cNvPr id="12" name="Rectangle: Rounded Corners 11">
            <a:extLst>
              <a:ext uri="{FF2B5EF4-FFF2-40B4-BE49-F238E27FC236}">
                <a16:creationId xmlns:a16="http://schemas.microsoft.com/office/drawing/2014/main" id="{A6494E1A-41AF-7B29-AD72-5D9C1968CDCF}"/>
              </a:ext>
            </a:extLst>
          </p:cNvPr>
          <p:cNvSpPr/>
          <p:nvPr/>
        </p:nvSpPr>
        <p:spPr>
          <a:xfrm>
            <a:off x="3769568" y="1942382"/>
            <a:ext cx="2448272" cy="136815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Rectangle: Rounded Corners 15">
            <a:extLst>
              <a:ext uri="{FF2B5EF4-FFF2-40B4-BE49-F238E27FC236}">
                <a16:creationId xmlns:a16="http://schemas.microsoft.com/office/drawing/2014/main" id="{171E089C-1B78-F3EC-B984-A9870D48CFCF}"/>
              </a:ext>
            </a:extLst>
          </p:cNvPr>
          <p:cNvSpPr/>
          <p:nvPr/>
        </p:nvSpPr>
        <p:spPr>
          <a:xfrm>
            <a:off x="4043028" y="1938952"/>
            <a:ext cx="2448272" cy="1368152"/>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77882720-884B-133C-64ED-E6DC0E459D71}"/>
              </a:ext>
            </a:extLst>
          </p:cNvPr>
          <p:cNvSpPr txBox="1">
            <a:spLocks/>
          </p:cNvSpPr>
          <p:nvPr/>
        </p:nvSpPr>
        <p:spPr>
          <a:xfrm>
            <a:off x="4261642" y="2226308"/>
            <a:ext cx="2229658"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chemeClr val="accent3"/>
                </a:solidFill>
                <a:latin typeface="Arial" panose="020B0604020202020204" pitchFamily="34" charset="0"/>
                <a:ea typeface="Andika"/>
                <a:sym typeface="Andika"/>
                <a:hlinkClick r:id="rId3">
                  <a:extLst>
                    <a:ext uri="{A12FA001-AC4F-418D-AE19-62706E023703}">
                      <ahyp:hlinkClr xmlns:ahyp="http://schemas.microsoft.com/office/drawing/2018/hyperlinkcolor" val="tx"/>
                    </a:ext>
                  </a:extLst>
                </a:hlinkClick>
              </a:rPr>
              <a:t>The Ambassador Platform Safeguarding Policy</a:t>
            </a:r>
            <a:endParaRPr lang="en-US" sz="1400" dirty="0">
              <a:solidFill>
                <a:schemeClr val="accent3"/>
              </a:solidFill>
              <a:latin typeface="Arial" panose="020B0604020202020204" pitchFamily="34" charset="0"/>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5312" y="2027526"/>
            <a:ext cx="385192" cy="385192"/>
          </a:xfrm>
          <a:prstGeom prst="rect">
            <a:avLst/>
          </a:prstGeom>
        </p:spPr>
      </p:pic>
      <p:pic>
        <p:nvPicPr>
          <p:cNvPr id="9" name="Graphic 8" descr="Link outline">
            <a:extLst>
              <a:ext uri="{FF2B5EF4-FFF2-40B4-BE49-F238E27FC236}">
                <a16:creationId xmlns:a16="http://schemas.microsoft.com/office/drawing/2014/main" id="{372C817B-EB42-F9F0-F36B-9EAD6971E3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89919" y="2044127"/>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899592" y="3454750"/>
            <a:ext cx="5591708" cy="655609"/>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1066156" y="3583064"/>
            <a:ext cx="5295700" cy="4417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Tree>
    <p:extLst>
      <p:ext uri="{BB962C8B-B14F-4D97-AF65-F5344CB8AC3E}">
        <p14:creationId xmlns:p14="http://schemas.microsoft.com/office/powerpoint/2010/main" val="3874728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01990" y="1842187"/>
            <a:ext cx="4690090" cy="916663"/>
          </a:xfrm>
        </p:spPr>
        <p:txBody>
          <a:bodyPr/>
          <a:lstStyle/>
          <a:p>
            <a:pPr algn="l"/>
            <a:r>
              <a:rPr lang="en-US" sz="3600" b="1" dirty="0">
                <a:solidFill>
                  <a:schemeClr val="bg2"/>
                </a:solidFill>
                <a:latin typeface="Arial" panose="020B0604020202020204" pitchFamily="34" charset="0"/>
                <a:ea typeface="Andika"/>
                <a:cs typeface="Arial" panose="020B0604020202020204" pitchFamily="34" charset="0"/>
                <a:sym typeface="Andika"/>
              </a:rPr>
              <a:t>Safeguarding</a:t>
            </a: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585491"/>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4"/>
                </a:solidFill>
              </a:rPr>
              <a:t>MANDATORY TRAINING MANUAL</a:t>
            </a:r>
            <a:r>
              <a:rPr lang="en-US" sz="1200" b="1" dirty="0">
                <a:solidFill>
                  <a:schemeClr val="accent4"/>
                </a:solidFill>
              </a:rPr>
              <a:t> 01</a:t>
            </a:r>
            <a:endParaRPr lang="en-SI" sz="1200" dirty="0">
              <a:solidFill>
                <a:schemeClr val="accent4"/>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1"/>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58376" y="1777518"/>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1222398"/>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4068</TotalTime>
  <Words>1080</Words>
  <Application>Microsoft Macintosh PowerPoint</Application>
  <PresentationFormat>On-screen Show (16:9)</PresentationFormat>
  <Paragraphs>137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Andika</vt:lpstr>
      <vt:lpstr>Arial</vt:lpstr>
      <vt:lpstr>Arial Nova</vt:lpstr>
      <vt:lpstr>Calibri</vt:lpstr>
      <vt:lpstr>DINPro-Bold</vt:lpstr>
      <vt:lpstr>Helvetica</vt:lpstr>
      <vt:lpstr>Officeova tema</vt:lpstr>
      <vt:lpstr>Safeguarding</vt:lpstr>
      <vt:lpstr>In this session you will</vt:lpstr>
      <vt:lpstr>PowerPoint Presentation</vt:lpstr>
      <vt:lpstr>True/False Safeguarding Statements</vt:lpstr>
      <vt:lpstr>PowerPoint Presentation</vt:lpstr>
      <vt:lpstr>PowerPoint Presentation</vt:lpstr>
      <vt:lpstr>Case Scenario</vt:lpstr>
      <vt:lpstr>The Social Media Dilemma</vt:lpstr>
      <vt:lpstr>PowerPoint Presentation</vt:lpstr>
      <vt:lpstr>Potential Impacts </vt:lpstr>
      <vt:lpstr>Response Strategy:</vt:lpstr>
      <vt:lpstr>Addressing Bullying:</vt:lpstr>
      <vt:lpstr>Creating a Respectful Environment</vt:lpstr>
      <vt:lpstr>Key Takeaways</vt:lpstr>
      <vt:lpstr>Here are some useful video links to further support you</vt:lpstr>
      <vt:lpstr>Safeguarding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Nuša Karo</cp:lastModifiedBy>
  <cp:revision>222</cp:revision>
  <dcterms:created xsi:type="dcterms:W3CDTF">2016-12-15T13:31:48Z</dcterms:created>
  <dcterms:modified xsi:type="dcterms:W3CDTF">2026-09-21T06:59:58Z</dcterms:modified>
</cp:coreProperties>
</file>