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6" r:id="rId3"/>
    <p:sldId id="264" r:id="rId4"/>
    <p:sldId id="261" r:id="rId5"/>
    <p:sldId id="265" r:id="rId6"/>
    <p:sldId id="260" r:id="rId7"/>
    <p:sldId id="269" r:id="rId8"/>
    <p:sldId id="263" r:id="rId9"/>
    <p:sldId id="270" r:id="rId10"/>
    <p:sldId id="271" r:id="rId11"/>
    <p:sldId id="272" r:id="rId12"/>
  </p:sldIdLst>
  <p:sldSz cx="9144000" cy="5143500" type="screen16x9"/>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03C"/>
    <a:srgbClr val="EB6435"/>
    <a:srgbClr val="F09D37"/>
    <a:srgbClr val="4995EB"/>
    <a:srgbClr val="419588"/>
    <a:srgbClr val="525B9E"/>
    <a:srgbClr val="FFF9EF"/>
    <a:srgbClr val="09203C"/>
    <a:srgbClr val="F3F3F6"/>
    <a:srgbClr val="FABE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77"/>
    <p:restoredTop sz="94535"/>
  </p:normalViewPr>
  <p:slideViewPr>
    <p:cSldViewPr>
      <p:cViewPr varScale="1">
        <p:scale>
          <a:sx n="100" d="100"/>
          <a:sy n="100" d="100"/>
        </p:scale>
        <p:origin x="36" y="50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5972B-BC84-4FFF-8CD1-818836243AAE}" type="datetimeFigureOut">
              <a:rPr lang="sl-SI" smtClean="0"/>
              <a:t>18. 09. 2026</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7612FB-366E-40D9-A467-92CD0C904C64}" type="slidenum">
              <a:rPr lang="sl-SI" smtClean="0"/>
              <a:t>‹#›</a:t>
            </a:fld>
            <a:endParaRPr lang="sl-SI"/>
          </a:p>
        </p:txBody>
      </p:sp>
    </p:spTree>
    <p:extLst>
      <p:ext uri="{BB962C8B-B14F-4D97-AF65-F5344CB8AC3E}">
        <p14:creationId xmlns:p14="http://schemas.microsoft.com/office/powerpoint/2010/main" val="22419285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25CF9-1B78-48DD-8D20-1CA6BF43EBB5}" type="datetimeFigureOut">
              <a:rPr lang="sl-SI" smtClean="0"/>
              <a:t>18. 09. 2026</a:t>
            </a:fld>
            <a:endParaRPr lang="sl-SI"/>
          </a:p>
        </p:txBody>
      </p:sp>
      <p:sp>
        <p:nvSpPr>
          <p:cNvPr id="4" name="Ograda stranske slik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06CE-51AA-4A89-8A7F-D073BCACD2E6}" type="slidenum">
              <a:rPr lang="sl-SI" smtClean="0"/>
              <a:t>‹#›</a:t>
            </a:fld>
            <a:endParaRPr lang="sl-SI"/>
          </a:p>
        </p:txBody>
      </p:sp>
    </p:spTree>
    <p:extLst>
      <p:ext uri="{BB962C8B-B14F-4D97-AF65-F5344CB8AC3E}">
        <p14:creationId xmlns:p14="http://schemas.microsoft.com/office/powerpoint/2010/main" val="15484574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 name="Picture 1">
            <a:extLst>
              <a:ext uri="{FF2B5EF4-FFF2-40B4-BE49-F238E27FC236}">
                <a16:creationId xmlns:a16="http://schemas.microsoft.com/office/drawing/2014/main" id="{62888458-22DD-9928-96D9-9FA973BC4558}"/>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FB7587E9-153B-8CD1-01DF-40225F248192}"/>
              </a:ext>
            </a:extLst>
          </p:cNvPr>
          <p:cNvPicPr>
            <a:picLocks noChangeAspect="1"/>
          </p:cNvPicPr>
          <p:nvPr userDrawn="1"/>
        </p:nvPicPr>
        <p:blipFill>
          <a:blip r:embed="rId3"/>
          <a:stretch>
            <a:fillRect/>
          </a:stretch>
        </p:blipFill>
        <p:spPr>
          <a:xfrm>
            <a:off x="6677890" y="555526"/>
            <a:ext cx="1462062" cy="1462062"/>
          </a:xfrm>
          <a:prstGeom prst="rect">
            <a:avLst/>
          </a:prstGeom>
        </p:spPr>
      </p:pic>
      <p:pic>
        <p:nvPicPr>
          <p:cNvPr id="7" name="Picture 6">
            <a:extLst>
              <a:ext uri="{FF2B5EF4-FFF2-40B4-BE49-F238E27FC236}">
                <a16:creationId xmlns:a16="http://schemas.microsoft.com/office/drawing/2014/main" id="{3F6CC242-E9A7-4E48-4CA2-B9C1F999C52C}"/>
              </a:ext>
            </a:extLst>
          </p:cNvPr>
          <p:cNvPicPr>
            <a:picLocks noChangeAspect="1"/>
          </p:cNvPicPr>
          <p:nvPr userDrawn="1"/>
        </p:nvPicPr>
        <p:blipFill>
          <a:blip r:embed="rId4"/>
          <a:stretch>
            <a:fillRect/>
          </a:stretch>
        </p:blipFill>
        <p:spPr>
          <a:xfrm rot="2248129">
            <a:off x="7168231" y="2907799"/>
            <a:ext cx="1548244" cy="2949036"/>
          </a:xfrm>
          <a:prstGeom prst="rect">
            <a:avLst/>
          </a:prstGeom>
        </p:spPr>
      </p:pic>
      <p:pic>
        <p:nvPicPr>
          <p:cNvPr id="11" name="Picture 10">
            <a:extLst>
              <a:ext uri="{FF2B5EF4-FFF2-40B4-BE49-F238E27FC236}">
                <a16:creationId xmlns:a16="http://schemas.microsoft.com/office/drawing/2014/main" id="{B6414B39-A44E-7022-E3F9-8668A822AE7B}"/>
              </a:ext>
            </a:extLst>
          </p:cNvPr>
          <p:cNvPicPr>
            <a:picLocks noChangeAspect="1"/>
          </p:cNvPicPr>
          <p:nvPr userDrawn="1"/>
        </p:nvPicPr>
        <p:blipFill>
          <a:blip r:embed="rId5"/>
          <a:stretch>
            <a:fillRect/>
          </a:stretch>
        </p:blipFill>
        <p:spPr>
          <a:xfrm rot="19730288">
            <a:off x="5169355" y="1820548"/>
            <a:ext cx="1142969" cy="2304675"/>
          </a:xfrm>
          <a:prstGeom prst="rect">
            <a:avLst/>
          </a:prstGeom>
        </p:spPr>
      </p:pic>
      <p:pic>
        <p:nvPicPr>
          <p:cNvPr id="13" name="Picture 12">
            <a:extLst>
              <a:ext uri="{FF2B5EF4-FFF2-40B4-BE49-F238E27FC236}">
                <a16:creationId xmlns:a16="http://schemas.microsoft.com/office/drawing/2014/main" id="{D8DE147F-BEF8-9962-8FB8-E43BF3FE7F3D}"/>
              </a:ext>
            </a:extLst>
          </p:cNvPr>
          <p:cNvPicPr>
            <a:picLocks noChangeAspect="1"/>
          </p:cNvPicPr>
          <p:nvPr userDrawn="1"/>
        </p:nvPicPr>
        <p:blipFill>
          <a:blip r:embed="rId6"/>
          <a:stretch>
            <a:fillRect/>
          </a:stretch>
        </p:blipFill>
        <p:spPr>
          <a:xfrm>
            <a:off x="4818772" y="-387350"/>
            <a:ext cx="1276180" cy="1276180"/>
          </a:xfrm>
          <a:prstGeom prst="rect">
            <a:avLst/>
          </a:prstGeom>
        </p:spPr>
      </p:pic>
    </p:spTree>
    <p:extLst>
      <p:ext uri="{BB962C8B-B14F-4D97-AF65-F5344CB8AC3E}">
        <p14:creationId xmlns:p14="http://schemas.microsoft.com/office/powerpoint/2010/main" val="20504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spTree>
    <p:extLst>
      <p:ext uri="{BB962C8B-B14F-4D97-AF65-F5344CB8AC3E}">
        <p14:creationId xmlns:p14="http://schemas.microsoft.com/office/powerpoint/2010/main" val="186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v2">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833720" y="1664351"/>
            <a:ext cx="3738280"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8" name="Picture 27" descr="A group of people putting their hands together&#10;&#10;Description automatically generated">
            <a:extLst>
              <a:ext uri="{FF2B5EF4-FFF2-40B4-BE49-F238E27FC236}">
                <a16:creationId xmlns:a16="http://schemas.microsoft.com/office/drawing/2014/main" id="{E1209E7C-5642-D56D-2E96-7189BD5990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161" y="0"/>
            <a:ext cx="3885883" cy="4378026"/>
          </a:xfrm>
          <a:prstGeom prst="rect">
            <a:avLst/>
          </a:prstGeom>
        </p:spPr>
      </p:pic>
      <p:pic>
        <p:nvPicPr>
          <p:cNvPr id="30" name="Picture 29">
            <a:extLst>
              <a:ext uri="{FF2B5EF4-FFF2-40B4-BE49-F238E27FC236}">
                <a16:creationId xmlns:a16="http://schemas.microsoft.com/office/drawing/2014/main" id="{FD749A47-33F9-A799-5F03-0E5F21D7C64B}"/>
              </a:ext>
            </a:extLst>
          </p:cNvPr>
          <p:cNvPicPr>
            <a:picLocks noChangeAspect="1"/>
          </p:cNvPicPr>
          <p:nvPr userDrawn="1"/>
        </p:nvPicPr>
        <p:blipFill>
          <a:blip r:embed="rId3"/>
          <a:stretch>
            <a:fillRect/>
          </a:stretch>
        </p:blipFill>
        <p:spPr>
          <a:xfrm rot="19522396">
            <a:off x="7598112" y="3872016"/>
            <a:ext cx="598380" cy="1206569"/>
          </a:xfrm>
          <a:prstGeom prst="rect">
            <a:avLst/>
          </a:prstGeom>
        </p:spPr>
      </p:pic>
      <p:pic>
        <p:nvPicPr>
          <p:cNvPr id="31" name="Picture 30">
            <a:extLst>
              <a:ext uri="{FF2B5EF4-FFF2-40B4-BE49-F238E27FC236}">
                <a16:creationId xmlns:a16="http://schemas.microsoft.com/office/drawing/2014/main" id="{0A59C14F-865D-5C46-F123-A724BC333586}"/>
              </a:ext>
            </a:extLst>
          </p:cNvPr>
          <p:cNvPicPr>
            <a:picLocks noChangeAspect="1"/>
          </p:cNvPicPr>
          <p:nvPr userDrawn="1"/>
        </p:nvPicPr>
        <p:blipFill>
          <a:blip r:embed="rId4"/>
          <a:stretch>
            <a:fillRect/>
          </a:stretch>
        </p:blipFill>
        <p:spPr>
          <a:xfrm>
            <a:off x="4378499" y="3100533"/>
            <a:ext cx="936906" cy="936906"/>
          </a:xfrm>
          <a:prstGeom prst="rect">
            <a:avLst/>
          </a:prstGeom>
        </p:spPr>
      </p:pic>
      <p:pic>
        <p:nvPicPr>
          <p:cNvPr id="32" name="Picture 31">
            <a:extLst>
              <a:ext uri="{FF2B5EF4-FFF2-40B4-BE49-F238E27FC236}">
                <a16:creationId xmlns:a16="http://schemas.microsoft.com/office/drawing/2014/main" id="{347CF199-B8EA-DADF-39A0-CCDEE07FBCA5}"/>
              </a:ext>
            </a:extLst>
          </p:cNvPr>
          <p:cNvPicPr>
            <a:picLocks noChangeAspect="1"/>
          </p:cNvPicPr>
          <p:nvPr userDrawn="1"/>
        </p:nvPicPr>
        <p:blipFill>
          <a:blip r:embed="rId5"/>
          <a:stretch>
            <a:fillRect/>
          </a:stretch>
        </p:blipFill>
        <p:spPr>
          <a:xfrm>
            <a:off x="539552" y="339502"/>
            <a:ext cx="1685802" cy="432048"/>
          </a:xfrm>
          <a:prstGeom prst="rect">
            <a:avLst/>
          </a:prstGeom>
        </p:spPr>
      </p:pic>
    </p:spTree>
    <p:extLst>
      <p:ext uri="{BB962C8B-B14F-4D97-AF65-F5344CB8AC3E}">
        <p14:creationId xmlns:p14="http://schemas.microsoft.com/office/powerpoint/2010/main" val="287135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93CE81-6986-5757-287E-5848D6A43575}"/>
              </a:ext>
            </a:extLst>
          </p:cNvPr>
          <p:cNvSpPr>
            <a:spLocks noGrp="1"/>
          </p:cNvSpPr>
          <p:nvPr>
            <p:ph type="title" hasCustomPrompt="1"/>
          </p:nvPr>
        </p:nvSpPr>
        <p:spPr>
          <a:xfrm>
            <a:off x="0" y="342925"/>
            <a:ext cx="9144000" cy="857250"/>
          </a:xfrm>
        </p:spPr>
        <p:txBody>
          <a:bodyPr>
            <a:normAutofit/>
          </a:bodyPr>
          <a:lstStyle>
            <a:lvl1pPr algn="ctr">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INTRODUCTION</a:t>
            </a:r>
          </a:p>
        </p:txBody>
      </p:sp>
      <p:sp>
        <p:nvSpPr>
          <p:cNvPr id="3" name="Ograda besedila 3">
            <a:extLst>
              <a:ext uri="{FF2B5EF4-FFF2-40B4-BE49-F238E27FC236}">
                <a16:creationId xmlns:a16="http://schemas.microsoft.com/office/drawing/2014/main" id="{756D9C3B-C8A0-5290-EFD0-A98A162D3B32}"/>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E057B9EF-F10E-C7B6-EE16-72266C490696}"/>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8" name="Picture 7">
            <a:extLst>
              <a:ext uri="{FF2B5EF4-FFF2-40B4-BE49-F238E27FC236}">
                <a16:creationId xmlns:a16="http://schemas.microsoft.com/office/drawing/2014/main" id="{501DBD23-D6B3-C6AF-E24E-48699C4897DA}"/>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4" name="Picture 13">
            <a:extLst>
              <a:ext uri="{FF2B5EF4-FFF2-40B4-BE49-F238E27FC236}">
                <a16:creationId xmlns:a16="http://schemas.microsoft.com/office/drawing/2014/main" id="{39791AA7-46AD-C6A1-E283-889CD1502E1B}"/>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5" name="Picture 14">
            <a:extLst>
              <a:ext uri="{FF2B5EF4-FFF2-40B4-BE49-F238E27FC236}">
                <a16:creationId xmlns:a16="http://schemas.microsoft.com/office/drawing/2014/main" id="{55A2B3F6-9E75-C899-2AB6-AE0D5DE12DF9}"/>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6" name="Picture 15">
            <a:extLst>
              <a:ext uri="{FF2B5EF4-FFF2-40B4-BE49-F238E27FC236}">
                <a16:creationId xmlns:a16="http://schemas.microsoft.com/office/drawing/2014/main" id="{721832CE-1B81-C525-075F-ECCA997F88AF}"/>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0169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9DC33CC-E047-607F-0DC5-6DFFEC5E512E}"/>
              </a:ext>
            </a:extLst>
          </p:cNvPr>
          <p:cNvSpPr/>
          <p:nvPr userDrawn="1"/>
        </p:nvSpPr>
        <p:spPr>
          <a:xfrm>
            <a:off x="539552" y="3723393"/>
            <a:ext cx="792088" cy="792088"/>
          </a:xfrm>
          <a:prstGeom prst="ellipse">
            <a:avLst/>
          </a:prstGeom>
          <a:solidFill>
            <a:srgbClr val="525B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Oval 7">
            <a:extLst>
              <a:ext uri="{FF2B5EF4-FFF2-40B4-BE49-F238E27FC236}">
                <a16:creationId xmlns:a16="http://schemas.microsoft.com/office/drawing/2014/main" id="{29E98EA2-3023-6062-975E-69454CFCCF60}"/>
              </a:ext>
            </a:extLst>
          </p:cNvPr>
          <p:cNvSpPr/>
          <p:nvPr userDrawn="1"/>
        </p:nvSpPr>
        <p:spPr>
          <a:xfrm>
            <a:off x="539552" y="2272965"/>
            <a:ext cx="792088" cy="792088"/>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Oval 4">
            <a:extLst>
              <a:ext uri="{FF2B5EF4-FFF2-40B4-BE49-F238E27FC236}">
                <a16:creationId xmlns:a16="http://schemas.microsoft.com/office/drawing/2014/main" id="{51C602F3-CEC0-70AF-9504-0E65CDBE188B}"/>
              </a:ext>
            </a:extLst>
          </p:cNvPr>
          <p:cNvSpPr/>
          <p:nvPr userDrawn="1"/>
        </p:nvSpPr>
        <p:spPr>
          <a:xfrm>
            <a:off x="539552" y="843558"/>
            <a:ext cx="792088" cy="792088"/>
          </a:xfrm>
          <a:prstGeom prst="ellipse">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Naslov 1"/>
          <p:cNvSpPr>
            <a:spLocks noGrp="1"/>
          </p:cNvSpPr>
          <p:nvPr>
            <p:ph type="title" hasCustomPrompt="1"/>
          </p:nvPr>
        </p:nvSpPr>
        <p:spPr>
          <a:xfrm>
            <a:off x="1619672" y="267494"/>
            <a:ext cx="7486800" cy="576064"/>
          </a:xfrm>
        </p:spPr>
        <p:txBody>
          <a:bodyPr>
            <a:noAutofit/>
          </a:bodyPr>
          <a:lstStyle>
            <a:lvl1pPr algn="l">
              <a:defRPr sz="2700" b="0" i="0" baseline="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AGENDA</a:t>
            </a:r>
          </a:p>
        </p:txBody>
      </p:sp>
      <p:sp>
        <p:nvSpPr>
          <p:cNvPr id="19" name="Ograda besedila 3"/>
          <p:cNvSpPr>
            <a:spLocks noGrp="1"/>
          </p:cNvSpPr>
          <p:nvPr>
            <p:ph type="body" sz="half" idx="10" hasCustomPrompt="1"/>
          </p:nvPr>
        </p:nvSpPr>
        <p:spPr>
          <a:xfrm>
            <a:off x="1628156" y="1429914"/>
            <a:ext cx="5841851" cy="997819"/>
          </a:xfrm>
        </p:spPr>
        <p:txBody>
          <a:bodyPr>
            <a:normAutofit/>
          </a:bodyPr>
          <a:lstStyle>
            <a:lvl1pPr marL="285750" indent="-285750" algn="l">
              <a:buClr>
                <a:srgbClr val="F09D37"/>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20" name="Ograda besedila 3"/>
          <p:cNvSpPr>
            <a:spLocks noGrp="1"/>
          </p:cNvSpPr>
          <p:nvPr>
            <p:ph type="body" sz="half" idx="24" hasCustomPrompt="1"/>
          </p:nvPr>
        </p:nvSpPr>
        <p:spPr>
          <a:xfrm>
            <a:off x="1628156" y="1059582"/>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4" name="Ograda besedila 3"/>
          <p:cNvSpPr>
            <a:spLocks noGrp="1"/>
          </p:cNvSpPr>
          <p:nvPr>
            <p:ph type="body" sz="half" idx="25" hasCustomPrompt="1"/>
          </p:nvPr>
        </p:nvSpPr>
        <p:spPr>
          <a:xfrm>
            <a:off x="1619672" y="2855939"/>
            <a:ext cx="5841851" cy="997819"/>
          </a:xfrm>
        </p:spPr>
        <p:txBody>
          <a:bodyPr>
            <a:normAutofit/>
          </a:bodyPr>
          <a:lstStyle>
            <a:lvl1pPr marL="285750" indent="-285750" algn="l">
              <a:buClr>
                <a:srgbClr val="419588"/>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5" name="Ograda besedila 3"/>
          <p:cNvSpPr>
            <a:spLocks noGrp="1"/>
          </p:cNvSpPr>
          <p:nvPr>
            <p:ph type="body" sz="half" idx="26" hasCustomPrompt="1"/>
          </p:nvPr>
        </p:nvSpPr>
        <p:spPr>
          <a:xfrm>
            <a:off x="1619672" y="2485607"/>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6" name="Ograda besedila 3"/>
          <p:cNvSpPr>
            <a:spLocks noGrp="1"/>
          </p:cNvSpPr>
          <p:nvPr>
            <p:ph type="body" sz="half" idx="27" hasCustomPrompt="1"/>
          </p:nvPr>
        </p:nvSpPr>
        <p:spPr>
          <a:xfrm>
            <a:off x="1628156" y="4155926"/>
            <a:ext cx="5841851" cy="737506"/>
          </a:xfrm>
        </p:spPr>
        <p:txBody>
          <a:bodyPr>
            <a:normAutofit/>
          </a:bodyPr>
          <a:lstStyle>
            <a:lvl1pPr marL="285750" indent="-285750" algn="l">
              <a:buClr>
                <a:srgbClr val="525B9E"/>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7" name="Ograda besedila 3"/>
          <p:cNvSpPr>
            <a:spLocks noGrp="1"/>
          </p:cNvSpPr>
          <p:nvPr>
            <p:ph type="body" sz="half" idx="28" hasCustomPrompt="1"/>
          </p:nvPr>
        </p:nvSpPr>
        <p:spPr>
          <a:xfrm>
            <a:off x="1628156" y="3912184"/>
            <a:ext cx="5841851" cy="372557"/>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8" name="Ograda besedila 3"/>
          <p:cNvSpPr>
            <a:spLocks noGrp="1"/>
          </p:cNvSpPr>
          <p:nvPr>
            <p:ph type="body" sz="half" idx="29" hasCustomPrompt="1"/>
          </p:nvPr>
        </p:nvSpPr>
        <p:spPr>
          <a:xfrm>
            <a:off x="611560" y="2485608"/>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02</a:t>
            </a:r>
          </a:p>
        </p:txBody>
      </p:sp>
      <p:sp>
        <p:nvSpPr>
          <p:cNvPr id="39" name="Ograda besedila 3"/>
          <p:cNvSpPr>
            <a:spLocks noGrp="1"/>
          </p:cNvSpPr>
          <p:nvPr>
            <p:ph type="body" sz="half" idx="30" hasCustomPrompt="1"/>
          </p:nvPr>
        </p:nvSpPr>
        <p:spPr>
          <a:xfrm>
            <a:off x="602357" y="1059582"/>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01</a:t>
            </a:r>
          </a:p>
        </p:txBody>
      </p:sp>
      <p:sp>
        <p:nvSpPr>
          <p:cNvPr id="40" name="Ograda besedila 3"/>
          <p:cNvSpPr>
            <a:spLocks noGrp="1"/>
          </p:cNvSpPr>
          <p:nvPr>
            <p:ph type="body" sz="half" idx="31" hasCustomPrompt="1"/>
          </p:nvPr>
        </p:nvSpPr>
        <p:spPr>
          <a:xfrm>
            <a:off x="611560" y="3913296"/>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03</a:t>
            </a:r>
          </a:p>
        </p:txBody>
      </p:sp>
      <p:pic>
        <p:nvPicPr>
          <p:cNvPr id="14" name="Picture 13">
            <a:extLst>
              <a:ext uri="{FF2B5EF4-FFF2-40B4-BE49-F238E27FC236}">
                <a16:creationId xmlns:a16="http://schemas.microsoft.com/office/drawing/2014/main" id="{67375FC2-44E4-65C0-BEC2-84B5F901C0B9}"/>
              </a:ext>
            </a:extLst>
          </p:cNvPr>
          <p:cNvPicPr>
            <a:picLocks noChangeAspect="1"/>
          </p:cNvPicPr>
          <p:nvPr userDrawn="1"/>
        </p:nvPicPr>
        <p:blipFill>
          <a:blip r:embed="rId2"/>
          <a:stretch>
            <a:fillRect/>
          </a:stretch>
        </p:blipFill>
        <p:spPr>
          <a:xfrm rot="2248129">
            <a:off x="8169811" y="-433346"/>
            <a:ext cx="634507" cy="1208584"/>
          </a:xfrm>
          <a:prstGeom prst="rect">
            <a:avLst/>
          </a:prstGeom>
        </p:spPr>
      </p:pic>
      <p:pic>
        <p:nvPicPr>
          <p:cNvPr id="15" name="Picture 14">
            <a:extLst>
              <a:ext uri="{FF2B5EF4-FFF2-40B4-BE49-F238E27FC236}">
                <a16:creationId xmlns:a16="http://schemas.microsoft.com/office/drawing/2014/main" id="{3372B887-4739-975F-7AEA-D44EEB319D3C}"/>
              </a:ext>
            </a:extLst>
          </p:cNvPr>
          <p:cNvPicPr>
            <a:picLocks noChangeAspect="1"/>
          </p:cNvPicPr>
          <p:nvPr userDrawn="1"/>
        </p:nvPicPr>
        <p:blipFill>
          <a:blip r:embed="rId3"/>
          <a:stretch>
            <a:fillRect/>
          </a:stretch>
        </p:blipFill>
        <p:spPr>
          <a:xfrm>
            <a:off x="8541643" y="1033470"/>
            <a:ext cx="333408" cy="333408"/>
          </a:xfrm>
          <a:prstGeom prst="rect">
            <a:avLst/>
          </a:prstGeom>
        </p:spPr>
      </p:pic>
      <p:pic>
        <p:nvPicPr>
          <p:cNvPr id="16" name="Picture 15">
            <a:extLst>
              <a:ext uri="{FF2B5EF4-FFF2-40B4-BE49-F238E27FC236}">
                <a16:creationId xmlns:a16="http://schemas.microsoft.com/office/drawing/2014/main" id="{C29E243E-137E-DADE-1062-B452C625F169}"/>
              </a:ext>
            </a:extLst>
          </p:cNvPr>
          <p:cNvPicPr>
            <a:picLocks noChangeAspect="1"/>
          </p:cNvPicPr>
          <p:nvPr userDrawn="1"/>
        </p:nvPicPr>
        <p:blipFill>
          <a:blip r:embed="rId4"/>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27188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7254" y="351396"/>
            <a:ext cx="9144000" cy="857250"/>
          </a:xfrm>
        </p:spPr>
        <p:txBody>
          <a:bodyPr>
            <a:normAutofit/>
          </a:bodyPr>
          <a:lstStyle>
            <a:lvl1pPr algn="ctr">
              <a:defRPr sz="2700" b="0" i="0">
                <a:solidFill>
                  <a:srgbClr val="092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3" name="Ograda besedila 3">
            <a:extLst>
              <a:ext uri="{FF2B5EF4-FFF2-40B4-BE49-F238E27FC236}">
                <a16:creationId xmlns:a16="http://schemas.microsoft.com/office/drawing/2014/main" id="{9ABBAB80-79DA-4CA6-4613-57E7AACC9AEF}"/>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F45C80E0-DA4F-897D-F661-5ED32AE93C95}"/>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9" name="Picture 8">
            <a:extLst>
              <a:ext uri="{FF2B5EF4-FFF2-40B4-BE49-F238E27FC236}">
                <a16:creationId xmlns:a16="http://schemas.microsoft.com/office/drawing/2014/main" id="{804AE6BB-AE00-EFE0-E012-E948D95BD628}"/>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0" name="Picture 9">
            <a:extLst>
              <a:ext uri="{FF2B5EF4-FFF2-40B4-BE49-F238E27FC236}">
                <a16:creationId xmlns:a16="http://schemas.microsoft.com/office/drawing/2014/main" id="{5A347435-C584-E42A-3193-DB266597BC94}"/>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1" name="Picture 10">
            <a:extLst>
              <a:ext uri="{FF2B5EF4-FFF2-40B4-BE49-F238E27FC236}">
                <a16:creationId xmlns:a16="http://schemas.microsoft.com/office/drawing/2014/main" id="{158B6BF7-77E9-3512-2AFF-6580B3910228}"/>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2" name="Picture 11">
            <a:extLst>
              <a:ext uri="{FF2B5EF4-FFF2-40B4-BE49-F238E27FC236}">
                <a16:creationId xmlns:a16="http://schemas.microsoft.com/office/drawing/2014/main" id="{FBC3192C-3E3A-F1D5-A7AA-1CE4DD7F9DF3}"/>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2868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3816424" cy="1069628"/>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16" name="Ograda besedila 3"/>
          <p:cNvSpPr>
            <a:spLocks noGrp="1"/>
          </p:cNvSpPr>
          <p:nvPr>
            <p:ph type="body" sz="half" idx="10"/>
          </p:nvPr>
        </p:nvSpPr>
        <p:spPr>
          <a:xfrm>
            <a:off x="817240"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7" name="Ograda besedila 3"/>
          <p:cNvSpPr>
            <a:spLocks noGrp="1"/>
          </p:cNvSpPr>
          <p:nvPr>
            <p:ph type="body" sz="half" idx="11"/>
          </p:nvPr>
        </p:nvSpPr>
        <p:spPr>
          <a:xfrm>
            <a:off x="5004048"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pic>
        <p:nvPicPr>
          <p:cNvPr id="6" name="Picture 5">
            <a:extLst>
              <a:ext uri="{FF2B5EF4-FFF2-40B4-BE49-F238E27FC236}">
                <a16:creationId xmlns:a16="http://schemas.microsoft.com/office/drawing/2014/main" id="{0938EC1A-8805-9C1D-FCD0-B0F2898CBFCB}"/>
              </a:ext>
            </a:extLst>
          </p:cNvPr>
          <p:cNvPicPr>
            <a:picLocks noChangeAspect="1"/>
          </p:cNvPicPr>
          <p:nvPr userDrawn="1"/>
        </p:nvPicPr>
        <p:blipFill>
          <a:blip r:embed="rId3"/>
          <a:stretch>
            <a:fillRect/>
          </a:stretch>
        </p:blipFill>
        <p:spPr>
          <a:xfrm>
            <a:off x="4932040" y="-524594"/>
            <a:ext cx="1080120" cy="1080120"/>
          </a:xfrm>
          <a:prstGeom prst="rect">
            <a:avLst/>
          </a:prstGeom>
        </p:spPr>
      </p:pic>
      <p:pic>
        <p:nvPicPr>
          <p:cNvPr id="8" name="Picture 7">
            <a:extLst>
              <a:ext uri="{FF2B5EF4-FFF2-40B4-BE49-F238E27FC236}">
                <a16:creationId xmlns:a16="http://schemas.microsoft.com/office/drawing/2014/main" id="{2F2FE18A-EA33-50C6-97B5-5D25E03B7F93}"/>
              </a:ext>
            </a:extLst>
          </p:cNvPr>
          <p:cNvPicPr>
            <a:picLocks noChangeAspect="1"/>
          </p:cNvPicPr>
          <p:nvPr userDrawn="1"/>
        </p:nvPicPr>
        <p:blipFill>
          <a:blip r:embed="rId4"/>
          <a:stretch>
            <a:fillRect/>
          </a:stretch>
        </p:blipFill>
        <p:spPr>
          <a:xfrm rot="19730288">
            <a:off x="7433758" y="430901"/>
            <a:ext cx="654078" cy="1318877"/>
          </a:xfrm>
          <a:prstGeom prst="rect">
            <a:avLst/>
          </a:prstGeom>
        </p:spPr>
      </p:pic>
    </p:spTree>
    <p:extLst>
      <p:ext uri="{BB962C8B-B14F-4D97-AF65-F5344CB8AC3E}">
        <p14:creationId xmlns:p14="http://schemas.microsoft.com/office/powerpoint/2010/main" val="341214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hree contents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6059016" cy="720080"/>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3" name="Rounded Rectangle 2">
            <a:extLst>
              <a:ext uri="{FF2B5EF4-FFF2-40B4-BE49-F238E27FC236}">
                <a16:creationId xmlns:a16="http://schemas.microsoft.com/office/drawing/2014/main" id="{2288750C-E751-0532-FB20-082EB3C487CF}"/>
              </a:ext>
            </a:extLst>
          </p:cNvPr>
          <p:cNvSpPr/>
          <p:nvPr userDrawn="1"/>
        </p:nvSpPr>
        <p:spPr>
          <a:xfrm>
            <a:off x="817240" y="1632199"/>
            <a:ext cx="2118320" cy="2667743"/>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Rounded Rectangle 4">
            <a:extLst>
              <a:ext uri="{FF2B5EF4-FFF2-40B4-BE49-F238E27FC236}">
                <a16:creationId xmlns:a16="http://schemas.microsoft.com/office/drawing/2014/main" id="{EFD1826E-A671-F22C-120A-622B178EAFE1}"/>
              </a:ext>
            </a:extLst>
          </p:cNvPr>
          <p:cNvSpPr/>
          <p:nvPr userDrawn="1"/>
        </p:nvSpPr>
        <p:spPr>
          <a:xfrm>
            <a:off x="3460472" y="1632199"/>
            <a:ext cx="2118320" cy="2667743"/>
          </a:xfrm>
          <a:prstGeom prst="roundRect">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ounded Rectangle 5">
            <a:extLst>
              <a:ext uri="{FF2B5EF4-FFF2-40B4-BE49-F238E27FC236}">
                <a16:creationId xmlns:a16="http://schemas.microsoft.com/office/drawing/2014/main" id="{D0FF6974-097D-2767-9924-A4B7EE4B0D66}"/>
              </a:ext>
            </a:extLst>
          </p:cNvPr>
          <p:cNvSpPr/>
          <p:nvPr userDrawn="1"/>
        </p:nvSpPr>
        <p:spPr>
          <a:xfrm>
            <a:off x="6103704" y="1632199"/>
            <a:ext cx="2118320" cy="2667743"/>
          </a:xfrm>
          <a:prstGeom prst="roundRect">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Ograda besedila 3"/>
          <p:cNvSpPr>
            <a:spLocks noGrp="1"/>
          </p:cNvSpPr>
          <p:nvPr>
            <p:ph type="body" sz="half" idx="10"/>
          </p:nvPr>
        </p:nvSpPr>
        <p:spPr>
          <a:xfrm>
            <a:off x="817240" y="1776215"/>
            <a:ext cx="2118320"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7" name="Ograda besedila 3">
            <a:extLst>
              <a:ext uri="{FF2B5EF4-FFF2-40B4-BE49-F238E27FC236}">
                <a16:creationId xmlns:a16="http://schemas.microsoft.com/office/drawing/2014/main" id="{5432FE5D-73CA-00C3-BA15-57F69120E0E6}"/>
              </a:ext>
            </a:extLst>
          </p:cNvPr>
          <p:cNvSpPr>
            <a:spLocks noGrp="1"/>
          </p:cNvSpPr>
          <p:nvPr>
            <p:ph type="body" sz="half" idx="11"/>
          </p:nvPr>
        </p:nvSpPr>
        <p:spPr>
          <a:xfrm>
            <a:off x="3449961" y="1776215"/>
            <a:ext cx="2118320" cy="252372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8" name="Ograda besedila 3">
            <a:extLst>
              <a:ext uri="{FF2B5EF4-FFF2-40B4-BE49-F238E27FC236}">
                <a16:creationId xmlns:a16="http://schemas.microsoft.com/office/drawing/2014/main" id="{1A9574DE-90C7-78C9-8D74-C4BB2ECFDA2E}"/>
              </a:ext>
            </a:extLst>
          </p:cNvPr>
          <p:cNvSpPr>
            <a:spLocks noGrp="1"/>
          </p:cNvSpPr>
          <p:nvPr>
            <p:ph type="body" sz="half" idx="12"/>
          </p:nvPr>
        </p:nvSpPr>
        <p:spPr>
          <a:xfrm>
            <a:off x="6103704" y="1776215"/>
            <a:ext cx="2118320" cy="2523727"/>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Tree>
    <p:extLst>
      <p:ext uri="{BB962C8B-B14F-4D97-AF65-F5344CB8AC3E}">
        <p14:creationId xmlns:p14="http://schemas.microsoft.com/office/powerpoint/2010/main" val="36207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wo contents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B507BB-CC41-C97F-DCCE-254954FCDC18}"/>
              </a:ext>
            </a:extLst>
          </p:cNvPr>
          <p:cNvSpPr/>
          <p:nvPr userDrawn="1"/>
        </p:nvSpPr>
        <p:spPr>
          <a:xfrm>
            <a:off x="83101" y="0"/>
            <a:ext cx="29162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Picture Placeholder 7"/>
          <p:cNvSpPr>
            <a:spLocks noGrp="1"/>
          </p:cNvSpPr>
          <p:nvPr>
            <p:ph type="pic" sz="quarter" idx="11"/>
          </p:nvPr>
        </p:nvSpPr>
        <p:spPr>
          <a:xfrm>
            <a:off x="300565" y="-339502"/>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
        <p:nvSpPr>
          <p:cNvPr id="2" name="Naslov 1"/>
          <p:cNvSpPr>
            <a:spLocks noGrp="1"/>
          </p:cNvSpPr>
          <p:nvPr>
            <p:ph type="title" hasCustomPrompt="1"/>
          </p:nvPr>
        </p:nvSpPr>
        <p:spPr>
          <a:xfrm>
            <a:off x="3995936" y="339502"/>
            <a:ext cx="4847499"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011959"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B2D489F9-EDD7-714A-87D5-CC2FDCF98F40}"/>
              </a:ext>
            </a:extLst>
          </p:cNvPr>
          <p:cNvSpPr>
            <a:spLocks noGrp="1"/>
          </p:cNvSpPr>
          <p:nvPr>
            <p:ph type="body" sz="half" idx="12"/>
          </p:nvPr>
        </p:nvSpPr>
        <p:spPr>
          <a:xfrm>
            <a:off x="6489407"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E157AB49-221C-D059-B987-3C846654AC4C}"/>
              </a:ext>
            </a:extLst>
          </p:cNvPr>
          <p:cNvPicPr>
            <a:picLocks noChangeAspect="1"/>
          </p:cNvPicPr>
          <p:nvPr userDrawn="1"/>
        </p:nvPicPr>
        <p:blipFill>
          <a:blip r:embed="rId2"/>
          <a:stretch>
            <a:fillRect/>
          </a:stretch>
        </p:blipFill>
        <p:spPr>
          <a:xfrm>
            <a:off x="183358" y="4482954"/>
            <a:ext cx="490795" cy="490795"/>
          </a:xfrm>
          <a:prstGeom prst="rect">
            <a:avLst/>
          </a:prstGeom>
        </p:spPr>
      </p:pic>
      <p:sp>
        <p:nvSpPr>
          <p:cNvPr id="10" name="Oval 9">
            <a:extLst>
              <a:ext uri="{FF2B5EF4-FFF2-40B4-BE49-F238E27FC236}">
                <a16:creationId xmlns:a16="http://schemas.microsoft.com/office/drawing/2014/main" id="{71CC241C-FF67-3896-84B4-8A68DC180067}"/>
              </a:ext>
            </a:extLst>
          </p:cNvPr>
          <p:cNvSpPr/>
          <p:nvPr userDrawn="1"/>
        </p:nvSpPr>
        <p:spPr>
          <a:xfrm>
            <a:off x="8676438" y="172505"/>
            <a:ext cx="333993" cy="333993"/>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Picture 11">
            <a:extLst>
              <a:ext uri="{FF2B5EF4-FFF2-40B4-BE49-F238E27FC236}">
                <a16:creationId xmlns:a16="http://schemas.microsoft.com/office/drawing/2014/main" id="{8E2D28C9-45E3-4439-B9EE-38A6925C1589}"/>
              </a:ext>
            </a:extLst>
          </p:cNvPr>
          <p:cNvPicPr>
            <a:picLocks noChangeAspect="1"/>
          </p:cNvPicPr>
          <p:nvPr userDrawn="1"/>
        </p:nvPicPr>
        <p:blipFill>
          <a:blip r:embed="rId3"/>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79004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s + picture (right)">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11559" y="509069"/>
            <a:ext cx="4648915"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11559" y="1220342"/>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2C9CB493-0F17-5A45-A76A-D31A98A52619}"/>
              </a:ext>
            </a:extLst>
          </p:cNvPr>
          <p:cNvSpPr>
            <a:spLocks noGrp="1"/>
          </p:cNvSpPr>
          <p:nvPr>
            <p:ph type="body" sz="half" idx="12"/>
          </p:nvPr>
        </p:nvSpPr>
        <p:spPr>
          <a:xfrm>
            <a:off x="2806333" y="1220341"/>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FE9D718C-DD6C-79C7-B56D-06453B03AE96}"/>
              </a:ext>
            </a:extLst>
          </p:cNvPr>
          <p:cNvPicPr>
            <a:picLocks noChangeAspect="1"/>
          </p:cNvPicPr>
          <p:nvPr userDrawn="1"/>
        </p:nvPicPr>
        <p:blipFill>
          <a:blip r:embed="rId2"/>
          <a:stretch>
            <a:fillRect/>
          </a:stretch>
        </p:blipFill>
        <p:spPr>
          <a:xfrm rot="19871050">
            <a:off x="5164210" y="3749423"/>
            <a:ext cx="424157" cy="807918"/>
          </a:xfrm>
          <a:prstGeom prst="rect">
            <a:avLst/>
          </a:prstGeom>
        </p:spPr>
      </p:pic>
      <p:pic>
        <p:nvPicPr>
          <p:cNvPr id="10" name="Picture 9">
            <a:extLst>
              <a:ext uri="{FF2B5EF4-FFF2-40B4-BE49-F238E27FC236}">
                <a16:creationId xmlns:a16="http://schemas.microsoft.com/office/drawing/2014/main" id="{5F27AF02-FB44-1336-FE2E-6E4F282B672A}"/>
              </a:ext>
            </a:extLst>
          </p:cNvPr>
          <p:cNvPicPr>
            <a:picLocks noChangeAspect="1"/>
          </p:cNvPicPr>
          <p:nvPr userDrawn="1"/>
        </p:nvPicPr>
        <p:blipFill>
          <a:blip r:embed="rId3"/>
          <a:stretch>
            <a:fillRect/>
          </a:stretch>
        </p:blipFill>
        <p:spPr>
          <a:xfrm>
            <a:off x="4705155" y="159465"/>
            <a:ext cx="374494" cy="374494"/>
          </a:xfrm>
          <a:prstGeom prst="rect">
            <a:avLst/>
          </a:prstGeom>
        </p:spPr>
      </p:pic>
      <p:pic>
        <p:nvPicPr>
          <p:cNvPr id="12" name="Picture 11">
            <a:extLst>
              <a:ext uri="{FF2B5EF4-FFF2-40B4-BE49-F238E27FC236}">
                <a16:creationId xmlns:a16="http://schemas.microsoft.com/office/drawing/2014/main" id="{25A19970-5E02-97ED-288D-B5C8870185B7}"/>
              </a:ext>
            </a:extLst>
          </p:cNvPr>
          <p:cNvPicPr>
            <a:picLocks noChangeAspect="1"/>
          </p:cNvPicPr>
          <p:nvPr userDrawn="1"/>
        </p:nvPicPr>
        <p:blipFill>
          <a:blip r:embed="rId4"/>
          <a:stretch>
            <a:fillRect/>
          </a:stretch>
        </p:blipFill>
        <p:spPr>
          <a:xfrm>
            <a:off x="411559" y="4543999"/>
            <a:ext cx="1133273" cy="290442"/>
          </a:xfrm>
          <a:prstGeom prst="rect">
            <a:avLst/>
          </a:prstGeom>
        </p:spPr>
      </p:pic>
      <p:sp>
        <p:nvSpPr>
          <p:cNvPr id="5" name="Picture Placeholder 7">
            <a:extLst>
              <a:ext uri="{FF2B5EF4-FFF2-40B4-BE49-F238E27FC236}">
                <a16:creationId xmlns:a16="http://schemas.microsoft.com/office/drawing/2014/main" id="{23A18B1B-7280-5735-A17A-0745752DD3E7}"/>
              </a:ext>
            </a:extLst>
          </p:cNvPr>
          <p:cNvSpPr>
            <a:spLocks noGrp="1"/>
          </p:cNvSpPr>
          <p:nvPr>
            <p:ph type="pic" sz="quarter" idx="11"/>
          </p:nvPr>
        </p:nvSpPr>
        <p:spPr>
          <a:xfrm>
            <a:off x="5436096" y="-329471"/>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Tree>
    <p:extLst>
      <p:ext uri="{BB962C8B-B14F-4D97-AF65-F5344CB8AC3E}">
        <p14:creationId xmlns:p14="http://schemas.microsoft.com/office/powerpoint/2010/main" val="352770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one content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2FAF5-385C-F260-CC1F-5438FFC959CB}"/>
              </a:ext>
            </a:extLst>
          </p:cNvPr>
          <p:cNvSpPr/>
          <p:nvPr userDrawn="1"/>
        </p:nvSpPr>
        <p:spPr>
          <a:xfrm>
            <a:off x="34082" y="-2769"/>
            <a:ext cx="4429397"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Picture Placeholder 7"/>
          <p:cNvSpPr>
            <a:spLocks noGrp="1"/>
          </p:cNvSpPr>
          <p:nvPr>
            <p:ph type="pic" sz="quarter" idx="11" hasCustomPrompt="1"/>
          </p:nvPr>
        </p:nvSpPr>
        <p:spPr>
          <a:xfrm>
            <a:off x="465307"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
        <p:nvSpPr>
          <p:cNvPr id="2" name="Naslov 1"/>
          <p:cNvSpPr>
            <a:spLocks noGrp="1"/>
          </p:cNvSpPr>
          <p:nvPr>
            <p:ph type="title" hasCustomPrompt="1"/>
          </p:nvPr>
        </p:nvSpPr>
        <p:spPr>
          <a:xfrm>
            <a:off x="5364088" y="267493"/>
            <a:ext cx="3024336" cy="945398"/>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9743553E-71DB-0143-8808-CE1BF3FF699A}"/>
              </a:ext>
            </a:extLst>
          </p:cNvPr>
          <p:cNvSpPr>
            <a:spLocks noGrp="1"/>
          </p:cNvSpPr>
          <p:nvPr>
            <p:ph type="body" sz="half" idx="12"/>
          </p:nvPr>
        </p:nvSpPr>
        <p:spPr>
          <a:xfrm>
            <a:off x="5380111" y="1419623"/>
            <a:ext cx="3024330" cy="3168351"/>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996F181A-3064-A130-52ED-4E851BEBF321}"/>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5" name="Oval 4">
            <a:extLst>
              <a:ext uri="{FF2B5EF4-FFF2-40B4-BE49-F238E27FC236}">
                <a16:creationId xmlns:a16="http://schemas.microsoft.com/office/drawing/2014/main" id="{20AB617D-23F6-0D9A-C01F-CBAD3EF6EF39}"/>
              </a:ext>
            </a:extLst>
          </p:cNvPr>
          <p:cNvSpPr/>
          <p:nvPr userDrawn="1"/>
        </p:nvSpPr>
        <p:spPr>
          <a:xfrm>
            <a:off x="4191212" y="386791"/>
            <a:ext cx="543195" cy="543195"/>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7" name="Picture 6">
            <a:extLst>
              <a:ext uri="{FF2B5EF4-FFF2-40B4-BE49-F238E27FC236}">
                <a16:creationId xmlns:a16="http://schemas.microsoft.com/office/drawing/2014/main" id="{4CB855CC-6117-5230-61BE-468DF30DBD60}"/>
              </a:ext>
            </a:extLst>
          </p:cNvPr>
          <p:cNvPicPr>
            <a:picLocks noChangeAspect="1"/>
          </p:cNvPicPr>
          <p:nvPr userDrawn="1"/>
        </p:nvPicPr>
        <p:blipFill>
          <a:blip r:embed="rId3"/>
          <a:stretch>
            <a:fillRect/>
          </a:stretch>
        </p:blipFill>
        <p:spPr>
          <a:xfrm rot="19871050">
            <a:off x="4359922" y="4015156"/>
            <a:ext cx="424157" cy="807918"/>
          </a:xfrm>
          <a:prstGeom prst="rect">
            <a:avLst/>
          </a:prstGeom>
        </p:spPr>
      </p:pic>
    </p:spTree>
    <p:extLst>
      <p:ext uri="{BB962C8B-B14F-4D97-AF65-F5344CB8AC3E}">
        <p14:creationId xmlns:p14="http://schemas.microsoft.com/office/powerpoint/2010/main" val="10542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ne content + picture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A5F972-92BC-4658-B860-5174120759B6}"/>
              </a:ext>
            </a:extLst>
          </p:cNvPr>
          <p:cNvSpPr/>
          <p:nvPr userDrawn="1"/>
        </p:nvSpPr>
        <p:spPr>
          <a:xfrm>
            <a:off x="4680520" y="0"/>
            <a:ext cx="446348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Naslov 1"/>
          <p:cNvSpPr>
            <a:spLocks noGrp="1"/>
          </p:cNvSpPr>
          <p:nvPr>
            <p:ph type="title" hasCustomPrompt="1"/>
          </p:nvPr>
        </p:nvSpPr>
        <p:spPr>
          <a:xfrm>
            <a:off x="683567" y="165204"/>
            <a:ext cx="3024323" cy="93230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1A35C2A5-846C-6246-9220-6E68C6AA5C51}"/>
              </a:ext>
            </a:extLst>
          </p:cNvPr>
          <p:cNvSpPr>
            <a:spLocks noGrp="1"/>
          </p:cNvSpPr>
          <p:nvPr>
            <p:ph type="body" sz="half" idx="12"/>
          </p:nvPr>
        </p:nvSpPr>
        <p:spPr>
          <a:xfrm>
            <a:off x="683574" y="1275606"/>
            <a:ext cx="3024330" cy="3375084"/>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B5C5BA28-508A-4E05-C6E2-2548E30B5996}"/>
              </a:ext>
            </a:extLst>
          </p:cNvPr>
          <p:cNvPicPr>
            <a:picLocks noChangeAspect="1"/>
          </p:cNvPicPr>
          <p:nvPr userDrawn="1"/>
        </p:nvPicPr>
        <p:blipFill>
          <a:blip r:embed="rId2"/>
          <a:stretch>
            <a:fillRect/>
          </a:stretch>
        </p:blipFill>
        <p:spPr>
          <a:xfrm>
            <a:off x="411559" y="4543999"/>
            <a:ext cx="1133273" cy="290442"/>
          </a:xfrm>
          <a:prstGeom prst="rect">
            <a:avLst/>
          </a:prstGeom>
        </p:spPr>
      </p:pic>
      <p:pic>
        <p:nvPicPr>
          <p:cNvPr id="3" name="Picture 2">
            <a:extLst>
              <a:ext uri="{FF2B5EF4-FFF2-40B4-BE49-F238E27FC236}">
                <a16:creationId xmlns:a16="http://schemas.microsoft.com/office/drawing/2014/main" id="{3E7A2821-3A1C-CE62-C895-5016DAE41907}"/>
              </a:ext>
            </a:extLst>
          </p:cNvPr>
          <p:cNvPicPr>
            <a:picLocks noChangeAspect="1"/>
          </p:cNvPicPr>
          <p:nvPr userDrawn="1"/>
        </p:nvPicPr>
        <p:blipFill>
          <a:blip r:embed="rId3"/>
          <a:stretch>
            <a:fillRect/>
          </a:stretch>
        </p:blipFill>
        <p:spPr>
          <a:xfrm>
            <a:off x="4319973" y="593459"/>
            <a:ext cx="504054" cy="504054"/>
          </a:xfrm>
          <a:prstGeom prst="rect">
            <a:avLst/>
          </a:prstGeom>
        </p:spPr>
      </p:pic>
      <p:pic>
        <p:nvPicPr>
          <p:cNvPr id="5" name="Picture 4">
            <a:extLst>
              <a:ext uri="{FF2B5EF4-FFF2-40B4-BE49-F238E27FC236}">
                <a16:creationId xmlns:a16="http://schemas.microsoft.com/office/drawing/2014/main" id="{0FA01447-961A-9084-EF92-D4561A4C135C}"/>
              </a:ext>
            </a:extLst>
          </p:cNvPr>
          <p:cNvPicPr>
            <a:picLocks noChangeAspect="1"/>
          </p:cNvPicPr>
          <p:nvPr userDrawn="1"/>
        </p:nvPicPr>
        <p:blipFill>
          <a:blip r:embed="rId4"/>
          <a:stretch>
            <a:fillRect/>
          </a:stretch>
        </p:blipFill>
        <p:spPr>
          <a:xfrm rot="19730288">
            <a:off x="2927215" y="4381484"/>
            <a:ext cx="305235" cy="615473"/>
          </a:xfrm>
          <a:prstGeom prst="rect">
            <a:avLst/>
          </a:prstGeom>
        </p:spPr>
      </p:pic>
      <p:sp>
        <p:nvSpPr>
          <p:cNvPr id="4" name="Picture Placeholder 7">
            <a:extLst>
              <a:ext uri="{FF2B5EF4-FFF2-40B4-BE49-F238E27FC236}">
                <a16:creationId xmlns:a16="http://schemas.microsoft.com/office/drawing/2014/main" id="{9D3A4CC2-7141-EE2E-C5E8-753F03988726}"/>
              </a:ext>
            </a:extLst>
          </p:cNvPr>
          <p:cNvSpPr>
            <a:spLocks noGrp="1"/>
          </p:cNvSpPr>
          <p:nvPr>
            <p:ph type="pic" sz="quarter" idx="11" hasCustomPrompt="1"/>
          </p:nvPr>
        </p:nvSpPr>
        <p:spPr>
          <a:xfrm>
            <a:off x="4680506"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Tree>
    <p:extLst>
      <p:ext uri="{BB962C8B-B14F-4D97-AF65-F5344CB8AC3E}">
        <p14:creationId xmlns:p14="http://schemas.microsoft.com/office/powerpoint/2010/main" val="219886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4" name="Naslov 1">
            <a:extLst>
              <a:ext uri="{FF2B5EF4-FFF2-40B4-BE49-F238E27FC236}">
                <a16:creationId xmlns:a16="http://schemas.microsoft.com/office/drawing/2014/main" id="{64C2F200-93A2-C012-A522-0805C52AFEB0}"/>
              </a:ext>
            </a:extLst>
          </p:cNvPr>
          <p:cNvSpPr txBox="1">
            <a:spLocks/>
          </p:cNvSpPr>
          <p:nvPr userDrawn="1"/>
        </p:nvSpPr>
        <p:spPr>
          <a:xfrm>
            <a:off x="2607878" y="2115787"/>
            <a:ext cx="3928244" cy="9166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sl-SI" sz="3200" b="0" i="0" dirty="0">
                <a:solidFill>
                  <a:srgbClr val="2C303C"/>
                </a:solidFill>
                <a:latin typeface="Arial Nova" panose="020B0504020202020204" pitchFamily="34" charset="0"/>
              </a:rPr>
              <a:t>THANK YOU FOR YOUR ATTENTION!</a:t>
            </a:r>
          </a:p>
        </p:txBody>
      </p:sp>
      <p:sp>
        <p:nvSpPr>
          <p:cNvPr id="9" name="Pravokotnik 1">
            <a:extLst>
              <a:ext uri="{FF2B5EF4-FFF2-40B4-BE49-F238E27FC236}">
                <a16:creationId xmlns:a16="http://schemas.microsoft.com/office/drawing/2014/main" id="{22599CD3-E382-ECF9-E4E4-A632FA74BD05}"/>
              </a:ext>
            </a:extLst>
          </p:cNvPr>
          <p:cNvSpPr/>
          <p:nvPr userDrawn="1"/>
        </p:nvSpPr>
        <p:spPr>
          <a:xfrm>
            <a:off x="0" y="4288270"/>
            <a:ext cx="92525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grada besedila 3">
            <a:extLst>
              <a:ext uri="{FF2B5EF4-FFF2-40B4-BE49-F238E27FC236}">
                <a16:creationId xmlns:a16="http://schemas.microsoft.com/office/drawing/2014/main" id="{F0D6E019-6435-3917-B3E9-EC81577972B2}"/>
              </a:ext>
            </a:extLst>
          </p:cNvPr>
          <p:cNvSpPr>
            <a:spLocks noGrp="1"/>
          </p:cNvSpPr>
          <p:nvPr>
            <p:ph type="body" sz="half" idx="12" hasCustomPrompt="1"/>
          </p:nvPr>
        </p:nvSpPr>
        <p:spPr>
          <a:xfrm>
            <a:off x="3059835" y="3244879"/>
            <a:ext cx="3024330" cy="366930"/>
          </a:xfrm>
        </p:spPr>
        <p:txBody>
          <a:bodyPr>
            <a:normAutofit/>
          </a:bodyPr>
          <a:lstStyle>
            <a:lvl1pPr marL="0" indent="0" algn="ctr">
              <a:buClr>
                <a:srgbClr val="FBB714"/>
              </a:buClr>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Name and Surname</a:t>
            </a:r>
          </a:p>
        </p:txBody>
      </p:sp>
      <p:pic>
        <p:nvPicPr>
          <p:cNvPr id="2" name="Picture 1">
            <a:extLst>
              <a:ext uri="{FF2B5EF4-FFF2-40B4-BE49-F238E27FC236}">
                <a16:creationId xmlns:a16="http://schemas.microsoft.com/office/drawing/2014/main" id="{A03CBD61-2EA1-4797-013D-1F5306264A37}"/>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1716E8C5-0242-E2E3-9AB5-E4C1933E8AB7}"/>
              </a:ext>
            </a:extLst>
          </p:cNvPr>
          <p:cNvPicPr>
            <a:picLocks noChangeAspect="1"/>
          </p:cNvPicPr>
          <p:nvPr userDrawn="1"/>
        </p:nvPicPr>
        <p:blipFill>
          <a:blip r:embed="rId3"/>
          <a:stretch>
            <a:fillRect/>
          </a:stretch>
        </p:blipFill>
        <p:spPr>
          <a:xfrm>
            <a:off x="6997560" y="875344"/>
            <a:ext cx="1462062" cy="1462062"/>
          </a:xfrm>
          <a:prstGeom prst="rect">
            <a:avLst/>
          </a:prstGeom>
        </p:spPr>
      </p:pic>
      <p:pic>
        <p:nvPicPr>
          <p:cNvPr id="6" name="Picture 5">
            <a:extLst>
              <a:ext uri="{FF2B5EF4-FFF2-40B4-BE49-F238E27FC236}">
                <a16:creationId xmlns:a16="http://schemas.microsoft.com/office/drawing/2014/main" id="{9C49C130-FF9B-8EC3-2528-591B8C52770A}"/>
              </a:ext>
            </a:extLst>
          </p:cNvPr>
          <p:cNvPicPr>
            <a:picLocks noChangeAspect="1"/>
          </p:cNvPicPr>
          <p:nvPr userDrawn="1"/>
        </p:nvPicPr>
        <p:blipFill>
          <a:blip r:embed="rId4"/>
          <a:stretch>
            <a:fillRect/>
          </a:stretch>
        </p:blipFill>
        <p:spPr>
          <a:xfrm rot="2248129">
            <a:off x="6954469" y="3113455"/>
            <a:ext cx="1548244" cy="2949036"/>
          </a:xfrm>
          <a:prstGeom prst="rect">
            <a:avLst/>
          </a:prstGeom>
        </p:spPr>
      </p:pic>
      <p:pic>
        <p:nvPicPr>
          <p:cNvPr id="7" name="Picture 6">
            <a:extLst>
              <a:ext uri="{FF2B5EF4-FFF2-40B4-BE49-F238E27FC236}">
                <a16:creationId xmlns:a16="http://schemas.microsoft.com/office/drawing/2014/main" id="{32D36094-DD2D-A7E6-B652-6F33F03F1EAA}"/>
              </a:ext>
            </a:extLst>
          </p:cNvPr>
          <p:cNvPicPr>
            <a:picLocks noChangeAspect="1"/>
          </p:cNvPicPr>
          <p:nvPr userDrawn="1"/>
        </p:nvPicPr>
        <p:blipFill>
          <a:blip r:embed="rId5"/>
          <a:stretch>
            <a:fillRect/>
          </a:stretch>
        </p:blipFill>
        <p:spPr>
          <a:xfrm rot="19730288">
            <a:off x="604297" y="2514548"/>
            <a:ext cx="1142969" cy="2304675"/>
          </a:xfrm>
          <a:prstGeom prst="rect">
            <a:avLst/>
          </a:prstGeom>
        </p:spPr>
      </p:pic>
      <p:pic>
        <p:nvPicPr>
          <p:cNvPr id="8" name="Picture 7">
            <a:extLst>
              <a:ext uri="{FF2B5EF4-FFF2-40B4-BE49-F238E27FC236}">
                <a16:creationId xmlns:a16="http://schemas.microsoft.com/office/drawing/2014/main" id="{2BB9C1C6-41CC-2776-B247-A6CAF01F25A7}"/>
              </a:ext>
            </a:extLst>
          </p:cNvPr>
          <p:cNvPicPr>
            <a:picLocks noChangeAspect="1"/>
          </p:cNvPicPr>
          <p:nvPr userDrawn="1"/>
        </p:nvPicPr>
        <p:blipFill>
          <a:blip r:embed="rId6"/>
          <a:stretch>
            <a:fillRect/>
          </a:stretch>
        </p:blipFill>
        <p:spPr>
          <a:xfrm>
            <a:off x="2843808" y="-391646"/>
            <a:ext cx="1276180" cy="1276180"/>
          </a:xfrm>
          <a:prstGeom prst="rect">
            <a:avLst/>
          </a:prstGeom>
        </p:spPr>
      </p:pic>
    </p:spTree>
    <p:extLst>
      <p:ext uri="{BB962C8B-B14F-4D97-AF65-F5344CB8AC3E}">
        <p14:creationId xmlns:p14="http://schemas.microsoft.com/office/powerpoint/2010/main" val="1108420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Description Slide ">
    <p:spTree>
      <p:nvGrpSpPr>
        <p:cNvPr id="1" name=""/>
        <p:cNvGrpSpPr/>
        <p:nvPr/>
      </p:nvGrpSpPr>
      <p:grpSpPr>
        <a:xfrm>
          <a:off x="0" y="0"/>
          <a:ext cx="0" cy="0"/>
          <a:chOff x="0" y="0"/>
          <a:chExt cx="0" cy="0"/>
        </a:xfrm>
      </p:grpSpPr>
      <p:sp>
        <p:nvSpPr>
          <p:cNvPr id="2" name="PoljeZBesedilom 1"/>
          <p:cNvSpPr txBox="1"/>
          <p:nvPr userDrawn="1"/>
        </p:nvSpPr>
        <p:spPr>
          <a:xfrm>
            <a:off x="0" y="1275606"/>
            <a:ext cx="9144000" cy="400110"/>
          </a:xfrm>
          <a:prstGeom prst="rect">
            <a:avLst/>
          </a:prstGeom>
          <a:noFill/>
        </p:spPr>
        <p:txBody>
          <a:bodyPr wrap="square" rtlCol="0">
            <a:spAutoFit/>
          </a:bodyPr>
          <a:lstStyle/>
          <a:p>
            <a:pPr algn="ctr"/>
            <a:r>
              <a:rPr lang="sl-SI" sz="2000" b="0" i="0" dirty="0">
                <a:solidFill>
                  <a:srgbClr val="09203C"/>
                </a:solidFill>
                <a:latin typeface="Arial Nova" panose="020B0504020202020204" pitchFamily="34" charset="0"/>
                <a:ea typeface="Avenir Next Demi Bold" charset="0"/>
                <a:cs typeface="Arial" panose="020B0604020202020204" pitchFamily="34" charset="0"/>
              </a:rPr>
              <a:t>Short description of EngageAll</a:t>
            </a:r>
          </a:p>
        </p:txBody>
      </p:sp>
      <p:pic>
        <p:nvPicPr>
          <p:cNvPr id="4" name="Picture 3">
            <a:extLst>
              <a:ext uri="{FF2B5EF4-FFF2-40B4-BE49-F238E27FC236}">
                <a16:creationId xmlns:a16="http://schemas.microsoft.com/office/drawing/2014/main" id="{CD377322-F733-A338-A421-922B2A3094ED}"/>
              </a:ext>
            </a:extLst>
          </p:cNvPr>
          <p:cNvPicPr>
            <a:picLocks noChangeAspect="1"/>
          </p:cNvPicPr>
          <p:nvPr userDrawn="1"/>
        </p:nvPicPr>
        <p:blipFill>
          <a:blip r:embed="rId2"/>
          <a:stretch>
            <a:fillRect/>
          </a:stretch>
        </p:blipFill>
        <p:spPr>
          <a:xfrm>
            <a:off x="7524328" y="355471"/>
            <a:ext cx="1120190" cy="1120190"/>
          </a:xfrm>
          <a:prstGeom prst="rect">
            <a:avLst/>
          </a:prstGeom>
        </p:spPr>
      </p:pic>
      <p:pic>
        <p:nvPicPr>
          <p:cNvPr id="5" name="Picture 4">
            <a:extLst>
              <a:ext uri="{FF2B5EF4-FFF2-40B4-BE49-F238E27FC236}">
                <a16:creationId xmlns:a16="http://schemas.microsoft.com/office/drawing/2014/main" id="{E5758C6F-7334-CEFB-0645-B1DDC04CE136}"/>
              </a:ext>
            </a:extLst>
          </p:cNvPr>
          <p:cNvPicPr>
            <a:picLocks noChangeAspect="1"/>
          </p:cNvPicPr>
          <p:nvPr userDrawn="1"/>
        </p:nvPicPr>
        <p:blipFill>
          <a:blip r:embed="rId3"/>
          <a:stretch>
            <a:fillRect/>
          </a:stretch>
        </p:blipFill>
        <p:spPr>
          <a:xfrm>
            <a:off x="2843808" y="-391646"/>
            <a:ext cx="1276180" cy="1276180"/>
          </a:xfrm>
          <a:prstGeom prst="rect">
            <a:avLst/>
          </a:prstGeom>
        </p:spPr>
      </p:pic>
      <p:sp>
        <p:nvSpPr>
          <p:cNvPr id="3" name="TextBox 2">
            <a:extLst>
              <a:ext uri="{FF2B5EF4-FFF2-40B4-BE49-F238E27FC236}">
                <a16:creationId xmlns:a16="http://schemas.microsoft.com/office/drawing/2014/main" id="{8DDCB4B7-31EF-5149-C8C3-F7ADB08F1D3F}"/>
              </a:ext>
            </a:extLst>
          </p:cNvPr>
          <p:cNvSpPr txBox="1"/>
          <p:nvPr userDrawn="1"/>
        </p:nvSpPr>
        <p:spPr>
          <a:xfrm>
            <a:off x="1547664" y="1875129"/>
            <a:ext cx="5832648" cy="2492990"/>
          </a:xfrm>
          <a:prstGeom prst="rect">
            <a:avLst/>
          </a:prstGeom>
          <a:noFill/>
        </p:spPr>
        <p:txBody>
          <a:bodyPr wrap="square" rtlCol="0">
            <a:spAutoFit/>
          </a:bodyPr>
          <a:lstStyle/>
          <a:p>
            <a:pPr algn="just"/>
            <a:r>
              <a:rPr lang="en-GB" sz="1200" dirty="0">
                <a:effectLst/>
                <a:latin typeface="Helvetica" pitchFamily="2" charset="0"/>
                <a:ea typeface="Calibri" panose="020F0502020204030204" pitchFamily="34" charset="0"/>
                <a:cs typeface="Times New Roman" panose="02020603050405020304" pitchFamily="18" charset="0"/>
              </a:rPr>
              <a:t>The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project aims to empower students at Professional Higher Education (PHE) institutions to participate in student engagement and civic activities, regardless of their background. It addresses the often-overlooked impact of student engagement on learning and the essential, transferable skills gained through these experiences.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 </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emphasises the crucial role of PHE institutions in fostering active citizenship and highlights the wide-ranging benefits of student involvement beyond academic study. This includes participation in institutional initiatives, local community projects, and activities addressing broader societal challenges.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With a focus on the unique and diverse student body within PHE,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addresses the specific challenges students face in balancing academic commitments with extracurricular activities.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12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chnical Slide">
    <p:bg>
      <p:bgPr>
        <a:solidFill>
          <a:schemeClr val="bg1"/>
        </a:solidFill>
        <a:effectLst/>
      </p:bgPr>
    </p:bg>
    <p:spTree>
      <p:nvGrpSpPr>
        <p:cNvPr id="1" name=""/>
        <p:cNvGrpSpPr/>
        <p:nvPr/>
      </p:nvGrpSpPr>
      <p:grpSpPr>
        <a:xfrm>
          <a:off x="0" y="0"/>
          <a:ext cx="0" cy="0"/>
          <a:chOff x="0" y="0"/>
          <a:chExt cx="0" cy="0"/>
        </a:xfrm>
      </p:grpSpPr>
      <p:sp>
        <p:nvSpPr>
          <p:cNvPr id="10" name="PoljeZBesedilom 9"/>
          <p:cNvSpPr txBox="1"/>
          <p:nvPr userDrawn="1"/>
        </p:nvSpPr>
        <p:spPr>
          <a:xfrm>
            <a:off x="937111" y="843661"/>
            <a:ext cx="5291073" cy="31700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The European Commission support for the production of this publication does not constitute an endorsement of the contents which reflects the views only of the authors, and the Commission cannot be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held responsible for any use which may be made of the information contained therein.</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This work is licensed under a Creative Commons Attribution </a:t>
            </a: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4.0 International License.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You are free to:</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Share — copy and redistribute the material in any medium or format</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Adapt — remix, transform, and build upon the material</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for any purpose, even commercially.</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The licensor cannot revoke these freedoms as long as you follow the license terms.</a:t>
            </a: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sl-SI" sz="800" b="0" i="0" dirty="0" err="1">
                <a:solidFill>
                  <a:schemeClr val="tx1"/>
                </a:solidFill>
                <a:latin typeface="Arial Nova" panose="020B0504020202020204" pitchFamily="34" charset="0"/>
                <a:ea typeface="Avenir Next Medium" charset="0"/>
                <a:cs typeface="Arial" panose="020B0604020202020204" pitchFamily="34" charset="0"/>
              </a:rPr>
              <a:t>Under</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the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following</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conditions</a:t>
            </a:r>
            <a:r>
              <a:rPr lang="sl-SI" sz="800" b="0" i="0" dirty="0">
                <a:solidFill>
                  <a:schemeClr val="tx1"/>
                </a:solidFill>
                <a:latin typeface="Arial Nova" panose="020B0504020202020204" pitchFamily="34" charset="0"/>
                <a:ea typeface="Avenir Next Medium" charset="0"/>
                <a:cs typeface="Arial" panose="020B0604020202020204" pitchFamily="34" charset="0"/>
              </a:rPr>
              <a:t>:</a:t>
            </a: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Attribution — You must give appropriate credit, provide a link to the license, and</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indicate if changes were made. You may do so in any reasonable manner, but not in any way that suggests the licensor endorses you or your use.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 If you remix, transform, or build upon the material, you must distribute your contributions under the same license as the original.</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No additional restrictions — You may not apply legal terms or technological </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bg1"/>
              </a:solidFill>
              <a:latin typeface="Arial Nova" panose="020B05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b="0" i="0" dirty="0">
              <a:solidFill>
                <a:schemeClr val="bg1"/>
              </a:solidFill>
              <a:latin typeface="Arial Nova" panose="020B0504020202020204" pitchFamily="34" charset="0"/>
              <a:cs typeface="Arial" panose="020B0604020202020204" pitchFamily="34" charset="0"/>
            </a:endParaRPr>
          </a:p>
          <a:p>
            <a:pPr algn="l"/>
            <a:endParaRPr lang="sl-SI" sz="1200" b="0" i="0" dirty="0">
              <a:solidFill>
                <a:schemeClr val="bg1"/>
              </a:solidFill>
              <a:latin typeface="Arial Nova" panose="020B0504020202020204" pitchFamily="34" charset="0"/>
              <a:cs typeface="Arial" panose="020B0604020202020204" pitchFamily="34" charset="0"/>
            </a:endParaRPr>
          </a:p>
        </p:txBody>
      </p:sp>
      <p:pic>
        <p:nvPicPr>
          <p:cNvPr id="5" name="Slika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6176" y="3651870"/>
            <a:ext cx="519972" cy="519972"/>
          </a:xfrm>
          <a:prstGeom prst="rect">
            <a:avLst/>
          </a:prstGeom>
        </p:spPr>
      </p:pic>
      <p:pic>
        <p:nvPicPr>
          <p:cNvPr id="1028" name="Picture 4" descr="Horizon Europe - 2Zero Emission">
            <a:extLst>
              <a:ext uri="{FF2B5EF4-FFF2-40B4-BE49-F238E27FC236}">
                <a16:creationId xmlns:a16="http://schemas.microsoft.com/office/drawing/2014/main" id="{464EA5EA-1B8B-D7DE-5494-2AF8AB9689A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76256" y="3684459"/>
            <a:ext cx="2166761" cy="454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8FAEB0-9BA4-9609-6881-543981DDD219}"/>
              </a:ext>
            </a:extLst>
          </p:cNvPr>
          <p:cNvPicPr>
            <a:picLocks noChangeAspect="1"/>
          </p:cNvPicPr>
          <p:nvPr userDrawn="1"/>
        </p:nvPicPr>
        <p:blipFill>
          <a:blip r:embed="rId4"/>
          <a:stretch>
            <a:fillRect/>
          </a:stretch>
        </p:blipFill>
        <p:spPr>
          <a:xfrm>
            <a:off x="539552" y="339502"/>
            <a:ext cx="1685802" cy="432048"/>
          </a:xfrm>
          <a:prstGeom prst="rect">
            <a:avLst/>
          </a:prstGeom>
        </p:spPr>
      </p:pic>
      <p:pic>
        <p:nvPicPr>
          <p:cNvPr id="3" name="Picture 2">
            <a:extLst>
              <a:ext uri="{FF2B5EF4-FFF2-40B4-BE49-F238E27FC236}">
                <a16:creationId xmlns:a16="http://schemas.microsoft.com/office/drawing/2014/main" id="{65751174-F870-2013-FFE9-F2664740B017}"/>
              </a:ext>
            </a:extLst>
          </p:cNvPr>
          <p:cNvPicPr>
            <a:picLocks noChangeAspect="1"/>
          </p:cNvPicPr>
          <p:nvPr userDrawn="1"/>
        </p:nvPicPr>
        <p:blipFill>
          <a:blip r:embed="rId5"/>
          <a:stretch>
            <a:fillRect/>
          </a:stretch>
        </p:blipFill>
        <p:spPr>
          <a:xfrm>
            <a:off x="7524328" y="843661"/>
            <a:ext cx="878365" cy="878365"/>
          </a:xfrm>
          <a:prstGeom prst="rect">
            <a:avLst/>
          </a:prstGeom>
        </p:spPr>
      </p:pic>
      <p:pic>
        <p:nvPicPr>
          <p:cNvPr id="4" name="Picture 3">
            <a:extLst>
              <a:ext uri="{FF2B5EF4-FFF2-40B4-BE49-F238E27FC236}">
                <a16:creationId xmlns:a16="http://schemas.microsoft.com/office/drawing/2014/main" id="{9A13C22D-F8DF-6C6F-D4DF-18818A762A59}"/>
              </a:ext>
            </a:extLst>
          </p:cNvPr>
          <p:cNvPicPr>
            <a:picLocks noChangeAspect="1"/>
          </p:cNvPicPr>
          <p:nvPr userDrawn="1"/>
        </p:nvPicPr>
        <p:blipFill>
          <a:blip r:embed="rId6"/>
          <a:stretch>
            <a:fillRect/>
          </a:stretch>
        </p:blipFill>
        <p:spPr>
          <a:xfrm>
            <a:off x="5693901" y="-720654"/>
            <a:ext cx="1276180" cy="1276180"/>
          </a:xfrm>
          <a:prstGeom prst="rect">
            <a:avLst/>
          </a:prstGeom>
        </p:spPr>
      </p:pic>
    </p:spTree>
    <p:extLst>
      <p:ext uri="{BB962C8B-B14F-4D97-AF65-F5344CB8AC3E}">
        <p14:creationId xmlns:p14="http://schemas.microsoft.com/office/powerpoint/2010/main" val="363113029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l-SI" dirty="0"/>
              <a:t>UREDITE SLOG NASLOVA MATRICE</a:t>
            </a:r>
          </a:p>
        </p:txBody>
      </p:sp>
      <p:sp>
        <p:nvSpPr>
          <p:cNvPr id="3" name="Ograda besedila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grada datum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D8D5953-C19E-4C95-ABA4-408A0E72D3D8}" type="datetimeFigureOut">
              <a:rPr lang="sl-SI" smtClean="0"/>
              <a:t>18. 09. 2026</a:t>
            </a:fld>
            <a:endParaRPr lang="sl-SI"/>
          </a:p>
        </p:txBody>
      </p:sp>
      <p:sp>
        <p:nvSpPr>
          <p:cNvPr id="5" name="Ograda no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272C45-BA39-48AA-8FBB-BD91E6199CA8}" type="slidenum">
              <a:rPr lang="sl-SI" smtClean="0"/>
              <a:t>‹#›</a:t>
            </a:fld>
            <a:endParaRPr lang="sl-SI"/>
          </a:p>
        </p:txBody>
      </p:sp>
    </p:spTree>
    <p:extLst>
      <p:ext uri="{BB962C8B-B14F-4D97-AF65-F5344CB8AC3E}">
        <p14:creationId xmlns:p14="http://schemas.microsoft.com/office/powerpoint/2010/main" val="303294065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9" r:id="rId3"/>
    <p:sldLayoutId id="2147483651" r:id="rId4"/>
    <p:sldLayoutId id="2147483665" r:id="rId5"/>
    <p:sldLayoutId id="2147483650" r:id="rId6"/>
    <p:sldLayoutId id="2147483668" r:id="rId7"/>
    <p:sldLayoutId id="2147483672" r:id="rId8"/>
    <p:sldLayoutId id="2147483661" r:id="rId9"/>
    <p:sldLayoutId id="2147483656" r:id="rId10"/>
    <p:sldLayoutId id="2147483658" r:id="rId11"/>
    <p:sldLayoutId id="2147483666" r:id="rId12"/>
    <p:sldLayoutId id="2147483662" r:id="rId13"/>
    <p:sldLayoutId id="2147483670" r:id="rId14"/>
    <p:sldLayoutId id="2147483671" r:id="rId15"/>
  </p:sldLayoutIdLst>
  <p:txStyles>
    <p:title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p:titleStyle>
    <p:bodyStyle>
      <a:lvl1pPr marL="342900" indent="-342900" algn="l" defTabSz="914400" rtl="0" eaLnBrk="1" latinLnBrk="0" hangingPunct="1">
        <a:spcBef>
          <a:spcPct val="20000"/>
        </a:spcBef>
        <a:buClr>
          <a:srgbClr val="FBB714"/>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Layout" Target="../slideLayouts/slideLayout11.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9inyr6ecwwM" TargetMode="External"/><Relationship Id="rId7" Type="http://schemas.openxmlformats.org/officeDocument/2006/relationships/image" Target="../media/image27.svg"/><Relationship Id="rId2" Type="http://schemas.openxmlformats.org/officeDocument/2006/relationships/hyperlink" Target="https://www.youtube.com/watch?v=-eB_iQzuHo0" TargetMode="External"/><Relationship Id="rId1" Type="http://schemas.openxmlformats.org/officeDocument/2006/relationships/slideLayout" Target="../slideLayouts/slideLayout7.xml"/><Relationship Id="rId6" Type="http://schemas.openxmlformats.org/officeDocument/2006/relationships/hyperlink" Target="https://www.youtube.com/watch?v=8t2289WJfU8" TargetMode="External"/><Relationship Id="rId5" Type="http://schemas.openxmlformats.org/officeDocument/2006/relationships/image" Target="../media/image26.svg"/><Relationship Id="rId4" Type="http://schemas.openxmlformats.org/officeDocument/2006/relationships/image" Target="../media/image25.svg"/></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643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9EA97-23AC-9447-CF55-4DEFC472DBB9}"/>
              </a:ext>
            </a:extLst>
          </p:cNvPr>
          <p:cNvSpPr>
            <a:spLocks noGrp="1"/>
          </p:cNvSpPr>
          <p:nvPr>
            <p:ph type="title"/>
          </p:nvPr>
        </p:nvSpPr>
        <p:spPr>
          <a:xfrm>
            <a:off x="611560" y="2113418"/>
            <a:ext cx="4204507" cy="916663"/>
          </a:xfrm>
        </p:spPr>
        <p:txBody>
          <a:bodyPr/>
          <a:lstStyle/>
          <a:p>
            <a:pPr algn="l"/>
            <a:r>
              <a:rPr lang="en-US" sz="3600" b="1" dirty="0">
                <a:solidFill>
                  <a:schemeClr val="bg2"/>
                </a:solidFill>
                <a:ea typeface="Andika"/>
                <a:cs typeface="Arial" panose="020B0604020202020204" pitchFamily="34" charset="0"/>
                <a:sym typeface="Andika"/>
              </a:rPr>
              <a:t>Introduction to the Student Ambassador Role</a:t>
            </a:r>
            <a:br>
              <a:rPr lang="en-US" sz="3600" b="1" dirty="0">
                <a:solidFill>
                  <a:schemeClr val="bg2"/>
                </a:solidFill>
                <a:ea typeface="Andika"/>
                <a:cs typeface="Arial" panose="020B0604020202020204" pitchFamily="34" charset="0"/>
                <a:sym typeface="Andika"/>
              </a:rPr>
            </a:b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C237F0C0-F6B4-36A7-8EDE-2F6C616887E1}"/>
              </a:ext>
            </a:extLst>
          </p:cNvPr>
          <p:cNvSpPr/>
          <p:nvPr/>
        </p:nvSpPr>
        <p:spPr>
          <a:xfrm>
            <a:off x="683568" y="987574"/>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rgbClr val="EB6435"/>
                </a:solidFill>
              </a:rPr>
              <a:t>MANDATORY TRAINING MANUAL</a:t>
            </a:r>
            <a:r>
              <a:rPr lang="en-US" sz="1200" b="1" dirty="0">
                <a:solidFill>
                  <a:srgbClr val="EB6435"/>
                </a:solidFill>
              </a:rPr>
              <a:t> 01</a:t>
            </a:r>
            <a:endParaRPr lang="en-SI" sz="1200" dirty="0">
              <a:solidFill>
                <a:srgbClr val="EB6435"/>
              </a:solidFill>
            </a:endParaRPr>
          </a:p>
        </p:txBody>
      </p:sp>
      <p:sp>
        <p:nvSpPr>
          <p:cNvPr id="13" name="Rectangle 12">
            <a:extLst>
              <a:ext uri="{FF2B5EF4-FFF2-40B4-BE49-F238E27FC236}">
                <a16:creationId xmlns:a16="http://schemas.microsoft.com/office/drawing/2014/main" id="{1972CAD5-F7EC-1C05-2607-DF5296FC4BB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3567BEA0-A67C-942C-556A-2C83F17343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B8ACABD5-6082-992C-EE92-CD2A8C032F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250DAB02-930F-F6A7-B6FE-F6CAB2137999}"/>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C250A703-B487-F2DE-C0E6-068FD3E8B08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68B3D917-F03E-F0D0-DE79-00BB7B2405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37CC5F93-113D-AA84-B4EA-BBBBD67F38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7EB81EE0-89F6-3FE0-43AA-8E035F7B61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Tree>
    <p:extLst>
      <p:ext uri="{BB962C8B-B14F-4D97-AF65-F5344CB8AC3E}">
        <p14:creationId xmlns:p14="http://schemas.microsoft.com/office/powerpoint/2010/main" val="10874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585672-9D56-D563-E885-64D8E2FCF3E4}"/>
              </a:ext>
            </a:extLst>
          </p:cNvPr>
          <p:cNvSpPr>
            <a:spLocks noGrp="1"/>
          </p:cNvSpPr>
          <p:nvPr>
            <p:ph type="title"/>
          </p:nvPr>
        </p:nvSpPr>
        <p:spPr>
          <a:xfrm>
            <a:off x="747502" y="913826"/>
            <a:ext cx="3024323" cy="932309"/>
          </a:xfrm>
        </p:spPr>
        <p:txBody>
          <a:bodyPr/>
          <a:lstStyle/>
          <a:p>
            <a:r>
              <a:rPr lang="en-US" b="1" dirty="0">
                <a:solidFill>
                  <a:srgbClr val="EB6435"/>
                </a:solidFill>
              </a:rPr>
              <a:t>In this session you will</a:t>
            </a:r>
            <a:endParaRPr lang="en-SI" b="1" dirty="0">
              <a:solidFill>
                <a:srgbClr val="EB6435"/>
              </a:solidFill>
            </a:endParaRPr>
          </a:p>
        </p:txBody>
      </p:sp>
      <p:pic>
        <p:nvPicPr>
          <p:cNvPr id="9" name="Picture Placeholder 8">
            <a:extLst>
              <a:ext uri="{FF2B5EF4-FFF2-40B4-BE49-F238E27FC236}">
                <a16:creationId xmlns:a16="http://schemas.microsoft.com/office/drawing/2014/main" id="{79A4BDEE-414D-C81E-F2B2-F61978016119}"/>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20162" r="20162"/>
          <a:stretch>
            <a:fillRect/>
          </a:stretch>
        </p:blipFill>
        <p:spPr>
          <a:prstGeom prst="roundRect">
            <a:avLst/>
          </a:prstGeom>
        </p:spPr>
      </p:pic>
      <p:sp>
        <p:nvSpPr>
          <p:cNvPr id="10" name="Rectangle: Rounded Corners 9">
            <a:extLst>
              <a:ext uri="{FF2B5EF4-FFF2-40B4-BE49-F238E27FC236}">
                <a16:creationId xmlns:a16="http://schemas.microsoft.com/office/drawing/2014/main" id="{5F408DD8-6635-B0E1-F451-62A17E0685A2}"/>
              </a:ext>
            </a:extLst>
          </p:cNvPr>
          <p:cNvSpPr/>
          <p:nvPr/>
        </p:nvSpPr>
        <p:spPr>
          <a:xfrm>
            <a:off x="720589" y="1993946"/>
            <a:ext cx="3528392" cy="2088232"/>
          </a:xfrm>
          <a:prstGeom prst="roundRect">
            <a:avLst>
              <a:gd name="adj" fmla="val 1091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Graphic 11">
            <a:extLst>
              <a:ext uri="{FF2B5EF4-FFF2-40B4-BE49-F238E27FC236}">
                <a16:creationId xmlns:a16="http://schemas.microsoft.com/office/drawing/2014/main" id="{5BA97C0C-AF59-69D5-CAED-870B55930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7332" y="2433951"/>
            <a:ext cx="576064" cy="576064"/>
          </a:xfrm>
          <a:prstGeom prst="rect">
            <a:avLst/>
          </a:prstGeom>
        </p:spPr>
      </p:pic>
      <p:sp>
        <p:nvSpPr>
          <p:cNvPr id="13" name="TextBox 12">
            <a:extLst>
              <a:ext uri="{FF2B5EF4-FFF2-40B4-BE49-F238E27FC236}">
                <a16:creationId xmlns:a16="http://schemas.microsoft.com/office/drawing/2014/main" id="{F5B7A9F3-A88E-0C9D-9E67-69F4BA85C8AE}"/>
              </a:ext>
            </a:extLst>
          </p:cNvPr>
          <p:cNvSpPr txBox="1"/>
          <p:nvPr/>
        </p:nvSpPr>
        <p:spPr>
          <a:xfrm>
            <a:off x="899592" y="3003798"/>
            <a:ext cx="3168352" cy="796565"/>
          </a:xfrm>
          <a:prstGeom prst="rect">
            <a:avLst/>
          </a:prstGeom>
          <a:noFill/>
        </p:spPr>
        <p:txBody>
          <a:bodyPr wrap="square" rtlCol="0">
            <a:spAutoFit/>
          </a:bodyPr>
          <a:lstStyle/>
          <a:p>
            <a:pPr>
              <a:lnSpc>
                <a:spcPct val="120000"/>
              </a:lnSpc>
            </a:pPr>
            <a:r>
              <a:rPr lang="en-US" sz="2000" dirty="0">
                <a:solidFill>
                  <a:schemeClr val="bg2"/>
                </a:solidFill>
                <a:latin typeface="Arial Nova" panose="020B0504020202020204" pitchFamily="34" charset="0"/>
              </a:rPr>
              <a:t>Learn about the role of Student Ambassador</a:t>
            </a:r>
            <a:endParaRPr lang="en-SI" sz="2000" dirty="0">
              <a:solidFill>
                <a:schemeClr val="bg2"/>
              </a:solidFill>
              <a:latin typeface="Arial Nova" panose="020B0504020202020204" pitchFamily="34" charset="0"/>
            </a:endParaRPr>
          </a:p>
        </p:txBody>
      </p:sp>
    </p:spTree>
    <p:extLst>
      <p:ext uri="{BB962C8B-B14F-4D97-AF65-F5344CB8AC3E}">
        <p14:creationId xmlns:p14="http://schemas.microsoft.com/office/powerpoint/2010/main" val="177267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608558-E7D3-9C7A-06F7-283C74EC8F0B}"/>
              </a:ext>
            </a:extLst>
          </p:cNvPr>
          <p:cNvSpPr/>
          <p:nvPr/>
        </p:nvSpPr>
        <p:spPr>
          <a:xfrm>
            <a:off x="683568" y="627534"/>
            <a:ext cx="7848872" cy="3816424"/>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5">
            <a:extLst>
              <a:ext uri="{FF2B5EF4-FFF2-40B4-BE49-F238E27FC236}">
                <a16:creationId xmlns:a16="http://schemas.microsoft.com/office/drawing/2014/main" id="{C7757AED-EE21-0062-08A2-30FCE7E1F600}"/>
              </a:ext>
            </a:extLst>
          </p:cNvPr>
          <p:cNvSpPr/>
          <p:nvPr/>
        </p:nvSpPr>
        <p:spPr>
          <a:xfrm>
            <a:off x="899592" y="829866"/>
            <a:ext cx="2736304" cy="504056"/>
          </a:xfrm>
          <a:prstGeom prst="roundRect">
            <a:avLst>
              <a:gd name="adj" fmla="val 1941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3CBFB4D-309A-9594-FCD3-BBFD47D6D0DF}"/>
              </a:ext>
            </a:extLst>
          </p:cNvPr>
          <p:cNvSpPr txBox="1"/>
          <p:nvPr/>
        </p:nvSpPr>
        <p:spPr>
          <a:xfrm>
            <a:off x="971600" y="901874"/>
            <a:ext cx="2592288" cy="360227"/>
          </a:xfrm>
          <a:prstGeom prst="rect">
            <a:avLst/>
          </a:prstGeom>
          <a:noFill/>
        </p:spPr>
        <p:txBody>
          <a:bodyPr wrap="square" rtlCol="0">
            <a:spAutoFit/>
          </a:bodyPr>
          <a:lstStyle/>
          <a:p>
            <a:pPr>
              <a:lnSpc>
                <a:spcPct val="120000"/>
              </a:lnSpc>
            </a:pPr>
            <a:r>
              <a:rPr lang="en-US" sz="1600" b="1" dirty="0">
                <a:solidFill>
                  <a:schemeClr val="bg2"/>
                </a:solidFill>
                <a:latin typeface="Arial Nova" panose="020B0504020202020204" pitchFamily="34" charset="0"/>
              </a:rPr>
              <a:t>ICE-BREAKER ACTIVITY</a:t>
            </a:r>
          </a:p>
        </p:txBody>
      </p:sp>
      <p:pic>
        <p:nvPicPr>
          <p:cNvPr id="11" name="Picture 10">
            <a:extLst>
              <a:ext uri="{FF2B5EF4-FFF2-40B4-BE49-F238E27FC236}">
                <a16:creationId xmlns:a16="http://schemas.microsoft.com/office/drawing/2014/main" id="{B366F61E-8CD3-577C-BA0E-FE98739AA9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34" r="26800"/>
          <a:stretch>
            <a:fillRect/>
          </a:stretch>
        </p:blipFill>
        <p:spPr>
          <a:xfrm>
            <a:off x="899592" y="1436488"/>
            <a:ext cx="2719438" cy="2719438"/>
          </a:xfrm>
          <a:prstGeom prst="roundRect">
            <a:avLst>
              <a:gd name="adj" fmla="val 3886"/>
            </a:avLst>
          </a:prstGeom>
        </p:spPr>
      </p:pic>
      <p:sp>
        <p:nvSpPr>
          <p:cNvPr id="12" name="Title 4">
            <a:extLst>
              <a:ext uri="{FF2B5EF4-FFF2-40B4-BE49-F238E27FC236}">
                <a16:creationId xmlns:a16="http://schemas.microsoft.com/office/drawing/2014/main" id="{9D624F25-B6A4-0CED-5FF5-CAB21D6952F0}"/>
              </a:ext>
            </a:extLst>
          </p:cNvPr>
          <p:cNvSpPr>
            <a:spLocks noGrp="1"/>
          </p:cNvSpPr>
          <p:nvPr>
            <p:ph type="title"/>
          </p:nvPr>
        </p:nvSpPr>
        <p:spPr>
          <a:xfrm>
            <a:off x="3923928" y="1347614"/>
            <a:ext cx="3888432" cy="1944216"/>
          </a:xfrm>
        </p:spPr>
        <p:txBody>
          <a:bodyPr>
            <a:normAutofit/>
          </a:bodyPr>
          <a:lstStyle/>
          <a:p>
            <a:pPr algn="l"/>
            <a:r>
              <a:rPr lang="en-US" b="1" dirty="0">
                <a:solidFill>
                  <a:srgbClr val="EB6435"/>
                </a:solidFill>
              </a:rPr>
              <a:t>Each ambassador shares two true facts and one myth about themselves.</a:t>
            </a:r>
          </a:p>
        </p:txBody>
      </p:sp>
      <p:sp>
        <p:nvSpPr>
          <p:cNvPr id="13" name="Rectangle: Rounded Corners 12">
            <a:extLst>
              <a:ext uri="{FF2B5EF4-FFF2-40B4-BE49-F238E27FC236}">
                <a16:creationId xmlns:a16="http://schemas.microsoft.com/office/drawing/2014/main" id="{E428A441-9EE7-D7C3-FC8E-8C64312911E3}"/>
              </a:ext>
            </a:extLst>
          </p:cNvPr>
          <p:cNvSpPr/>
          <p:nvPr/>
        </p:nvSpPr>
        <p:spPr>
          <a:xfrm>
            <a:off x="4067944" y="3291830"/>
            <a:ext cx="792088" cy="7200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E29343A4-7DF7-5156-1712-92BD40D678F8}"/>
              </a:ext>
            </a:extLst>
          </p:cNvPr>
          <p:cNvSpPr txBox="1">
            <a:spLocks/>
          </p:cNvSpPr>
          <p:nvPr/>
        </p:nvSpPr>
        <p:spPr>
          <a:xfrm>
            <a:off x="3923928" y="2901516"/>
            <a:ext cx="3888432" cy="194421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6">
                    <a:lumMod val="50000"/>
                  </a:schemeClr>
                </a:solidFill>
              </a:rPr>
              <a:t>As a group, we will guess the truths and the myth allowing us to get to know each other better.</a:t>
            </a:r>
          </a:p>
        </p:txBody>
      </p:sp>
    </p:spTree>
    <p:extLst>
      <p:ext uri="{BB962C8B-B14F-4D97-AF65-F5344CB8AC3E}">
        <p14:creationId xmlns:p14="http://schemas.microsoft.com/office/powerpoint/2010/main" val="67405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87D9D8-535B-8814-BD2E-3AC14FAA9347}"/>
              </a:ext>
            </a:extLst>
          </p:cNvPr>
          <p:cNvSpPr>
            <a:spLocks noGrp="1"/>
          </p:cNvSpPr>
          <p:nvPr>
            <p:ph type="title"/>
          </p:nvPr>
        </p:nvSpPr>
        <p:spPr>
          <a:xfrm>
            <a:off x="755997" y="486274"/>
            <a:ext cx="3816424" cy="1069628"/>
          </a:xfrm>
        </p:spPr>
        <p:txBody>
          <a:bodyPr>
            <a:normAutofit/>
          </a:bodyPr>
          <a:lstStyle/>
          <a:p>
            <a:r>
              <a:rPr lang="en-US" sz="2800" b="1" dirty="0">
                <a:solidFill>
                  <a:schemeClr val="accent1"/>
                </a:solidFill>
                <a:latin typeface="Andika"/>
                <a:ea typeface="Andika"/>
                <a:cs typeface="Andika"/>
                <a:sym typeface="Andika"/>
              </a:rPr>
              <a:t>What is a Student Ambassador?</a:t>
            </a:r>
            <a:endParaRPr lang="en-SI" dirty="0">
              <a:solidFill>
                <a:schemeClr val="accent1"/>
              </a:solidFill>
            </a:endParaRPr>
          </a:p>
        </p:txBody>
      </p:sp>
      <p:sp>
        <p:nvSpPr>
          <p:cNvPr id="2" name="Rectangle: Rounded Corners 1">
            <a:extLst>
              <a:ext uri="{FF2B5EF4-FFF2-40B4-BE49-F238E27FC236}">
                <a16:creationId xmlns:a16="http://schemas.microsoft.com/office/drawing/2014/main" id="{58DDB23C-887A-C441-B85F-344B53DB4F18}"/>
              </a:ext>
            </a:extLst>
          </p:cNvPr>
          <p:cNvSpPr/>
          <p:nvPr/>
        </p:nvSpPr>
        <p:spPr>
          <a:xfrm>
            <a:off x="837928" y="1641832"/>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F5FCA4C4-7019-3541-4174-73A38B0509EA}"/>
              </a:ext>
            </a:extLst>
          </p:cNvPr>
          <p:cNvSpPr txBox="1"/>
          <p:nvPr/>
        </p:nvSpPr>
        <p:spPr>
          <a:xfrm>
            <a:off x="814859" y="1634971"/>
            <a:ext cx="3744416" cy="923330"/>
          </a:xfrm>
          <a:prstGeom prst="rect">
            <a:avLst/>
          </a:prstGeom>
          <a:noFill/>
        </p:spPr>
        <p:txBody>
          <a:bodyPr wrap="square" rtlCol="0">
            <a:spAutoFit/>
          </a:bodyPr>
          <a:lstStyle/>
          <a:p>
            <a:r>
              <a:rPr lang="en-US" sz="5400" b="1" dirty="0">
                <a:solidFill>
                  <a:schemeClr val="accent1">
                    <a:lumMod val="20000"/>
                    <a:lumOff val="80000"/>
                  </a:schemeClr>
                </a:solidFill>
                <a:latin typeface="Arial Nova" panose="020B0504020202020204" pitchFamily="34" charset="0"/>
              </a:rPr>
              <a:t>1</a:t>
            </a:r>
            <a:endParaRPr lang="en-SI" sz="5400" b="1" dirty="0">
              <a:solidFill>
                <a:schemeClr val="accent1">
                  <a:lumMod val="20000"/>
                  <a:lumOff val="80000"/>
                </a:schemeClr>
              </a:solidFill>
              <a:latin typeface="Arial Nova" panose="020B0504020202020204" pitchFamily="34" charset="0"/>
            </a:endParaRPr>
          </a:p>
        </p:txBody>
      </p:sp>
      <p:sp>
        <p:nvSpPr>
          <p:cNvPr id="8" name="Rectangle: Rounded Corners 7">
            <a:extLst>
              <a:ext uri="{FF2B5EF4-FFF2-40B4-BE49-F238E27FC236}">
                <a16:creationId xmlns:a16="http://schemas.microsoft.com/office/drawing/2014/main" id="{5876169C-7710-0DD0-FBF4-FCA11A6FD48F}"/>
              </a:ext>
            </a:extLst>
          </p:cNvPr>
          <p:cNvSpPr/>
          <p:nvPr/>
        </p:nvSpPr>
        <p:spPr>
          <a:xfrm>
            <a:off x="1125960" y="1641157"/>
            <a:ext cx="2448272" cy="136815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300D93A-B9E1-9553-E95F-48216AA22281}"/>
              </a:ext>
            </a:extLst>
          </p:cNvPr>
          <p:cNvSpPr txBox="1">
            <a:spLocks/>
          </p:cNvSpPr>
          <p:nvPr/>
        </p:nvSpPr>
        <p:spPr>
          <a:xfrm>
            <a:off x="1341984" y="1781742"/>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As a Student Ambassador, you represent your school while you study.</a:t>
            </a:r>
          </a:p>
        </p:txBody>
      </p:sp>
      <p:sp>
        <p:nvSpPr>
          <p:cNvPr id="12" name="Rectangle: Rounded Corners 11">
            <a:extLst>
              <a:ext uri="{FF2B5EF4-FFF2-40B4-BE49-F238E27FC236}">
                <a16:creationId xmlns:a16="http://schemas.microsoft.com/office/drawing/2014/main" id="{CAD50DF0-12DC-AC21-F63D-74726FDFB790}"/>
              </a:ext>
            </a:extLst>
          </p:cNvPr>
          <p:cNvSpPr/>
          <p:nvPr/>
        </p:nvSpPr>
        <p:spPr>
          <a:xfrm>
            <a:off x="3910510" y="1642507"/>
            <a:ext cx="2448272" cy="136815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extBox 13">
            <a:extLst>
              <a:ext uri="{FF2B5EF4-FFF2-40B4-BE49-F238E27FC236}">
                <a16:creationId xmlns:a16="http://schemas.microsoft.com/office/drawing/2014/main" id="{AFA258C8-1322-5869-35BA-D5EA94556E65}"/>
              </a:ext>
            </a:extLst>
          </p:cNvPr>
          <p:cNvSpPr txBox="1"/>
          <p:nvPr/>
        </p:nvSpPr>
        <p:spPr>
          <a:xfrm>
            <a:off x="3923928" y="1707654"/>
            <a:ext cx="3744416" cy="923330"/>
          </a:xfrm>
          <a:prstGeom prst="rect">
            <a:avLst/>
          </a:prstGeom>
          <a:noFill/>
        </p:spPr>
        <p:txBody>
          <a:bodyPr wrap="square" rtlCol="0">
            <a:spAutoFit/>
          </a:bodyPr>
          <a:lstStyle/>
          <a:p>
            <a:r>
              <a:rPr lang="en-US" sz="5400" b="1" dirty="0">
                <a:solidFill>
                  <a:schemeClr val="accent3">
                    <a:lumMod val="20000"/>
                    <a:lumOff val="80000"/>
                  </a:schemeClr>
                </a:solidFill>
                <a:latin typeface="Arial Nova" panose="020B0504020202020204" pitchFamily="34" charset="0"/>
              </a:rPr>
              <a:t>2</a:t>
            </a:r>
            <a:endParaRPr lang="en-SI" sz="5400" b="1" dirty="0">
              <a:solidFill>
                <a:schemeClr val="accent3">
                  <a:lumMod val="20000"/>
                  <a:lumOff val="80000"/>
                </a:schemeClr>
              </a:solidFill>
              <a:latin typeface="Arial Nova" panose="020B0504020202020204" pitchFamily="34" charset="0"/>
            </a:endParaRPr>
          </a:p>
        </p:txBody>
      </p:sp>
      <p:sp>
        <p:nvSpPr>
          <p:cNvPr id="16" name="Rectangle: Rounded Corners 15">
            <a:extLst>
              <a:ext uri="{FF2B5EF4-FFF2-40B4-BE49-F238E27FC236}">
                <a16:creationId xmlns:a16="http://schemas.microsoft.com/office/drawing/2014/main" id="{37E4E0C4-4267-5686-B89F-5BD47739EFE9}"/>
              </a:ext>
            </a:extLst>
          </p:cNvPr>
          <p:cNvSpPr/>
          <p:nvPr/>
        </p:nvSpPr>
        <p:spPr>
          <a:xfrm>
            <a:off x="4198542" y="1641832"/>
            <a:ext cx="2448272" cy="1368152"/>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16AA41C7-3737-A418-1A7D-4D488EAB12D9}"/>
              </a:ext>
            </a:extLst>
          </p:cNvPr>
          <p:cNvSpPr txBox="1">
            <a:spLocks/>
          </p:cNvSpPr>
          <p:nvPr/>
        </p:nvSpPr>
        <p:spPr>
          <a:xfrm>
            <a:off x="4414566" y="1782417"/>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As a Student Ambassador, you represent your school while you study.</a:t>
            </a:r>
          </a:p>
        </p:txBody>
      </p:sp>
      <p:sp>
        <p:nvSpPr>
          <p:cNvPr id="20" name="Rectangle: Rounded Corners 19">
            <a:extLst>
              <a:ext uri="{FF2B5EF4-FFF2-40B4-BE49-F238E27FC236}">
                <a16:creationId xmlns:a16="http://schemas.microsoft.com/office/drawing/2014/main" id="{C00DB406-37A1-3076-B8DC-29E3115DE216}"/>
              </a:ext>
            </a:extLst>
          </p:cNvPr>
          <p:cNvSpPr/>
          <p:nvPr/>
        </p:nvSpPr>
        <p:spPr>
          <a:xfrm>
            <a:off x="814859" y="3154000"/>
            <a:ext cx="2448272" cy="1368152"/>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2" name="TextBox 21">
            <a:extLst>
              <a:ext uri="{FF2B5EF4-FFF2-40B4-BE49-F238E27FC236}">
                <a16:creationId xmlns:a16="http://schemas.microsoft.com/office/drawing/2014/main" id="{ACB09895-6C31-46FF-FCDA-63B750123DCC}"/>
              </a:ext>
            </a:extLst>
          </p:cNvPr>
          <p:cNvSpPr txBox="1"/>
          <p:nvPr/>
        </p:nvSpPr>
        <p:spPr>
          <a:xfrm>
            <a:off x="791790" y="3147139"/>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3</a:t>
            </a:r>
            <a:endParaRPr lang="en-SI" sz="5400" b="1" dirty="0">
              <a:solidFill>
                <a:schemeClr val="accent2">
                  <a:lumMod val="20000"/>
                  <a:lumOff val="80000"/>
                </a:schemeClr>
              </a:solidFill>
              <a:latin typeface="Arial Nova" panose="020B0504020202020204" pitchFamily="34" charset="0"/>
            </a:endParaRPr>
          </a:p>
        </p:txBody>
      </p:sp>
      <p:sp>
        <p:nvSpPr>
          <p:cNvPr id="24" name="Rectangle: Rounded Corners 23">
            <a:extLst>
              <a:ext uri="{FF2B5EF4-FFF2-40B4-BE49-F238E27FC236}">
                <a16:creationId xmlns:a16="http://schemas.microsoft.com/office/drawing/2014/main" id="{83630F49-0FA8-307B-696E-43A78B51A0DB}"/>
              </a:ext>
            </a:extLst>
          </p:cNvPr>
          <p:cNvSpPr/>
          <p:nvPr/>
        </p:nvSpPr>
        <p:spPr>
          <a:xfrm>
            <a:off x="1102891" y="3153325"/>
            <a:ext cx="2448272" cy="1368152"/>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6" name="Title 4">
            <a:extLst>
              <a:ext uri="{FF2B5EF4-FFF2-40B4-BE49-F238E27FC236}">
                <a16:creationId xmlns:a16="http://schemas.microsoft.com/office/drawing/2014/main" id="{FD0C8842-2D78-3013-4FC3-E12BA1987948}"/>
              </a:ext>
            </a:extLst>
          </p:cNvPr>
          <p:cNvSpPr txBox="1">
            <a:spLocks/>
          </p:cNvSpPr>
          <p:nvPr/>
        </p:nvSpPr>
        <p:spPr>
          <a:xfrm>
            <a:off x="1318915" y="3293910"/>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You guide new learners with honest advice and support.</a:t>
            </a:r>
          </a:p>
        </p:txBody>
      </p:sp>
      <p:sp>
        <p:nvSpPr>
          <p:cNvPr id="28" name="Rectangle: Rounded Corners 27">
            <a:extLst>
              <a:ext uri="{FF2B5EF4-FFF2-40B4-BE49-F238E27FC236}">
                <a16:creationId xmlns:a16="http://schemas.microsoft.com/office/drawing/2014/main" id="{CFF78799-3D90-11DD-CAC0-B3DA68C57590}"/>
              </a:ext>
            </a:extLst>
          </p:cNvPr>
          <p:cNvSpPr/>
          <p:nvPr/>
        </p:nvSpPr>
        <p:spPr>
          <a:xfrm>
            <a:off x="3887441" y="3154675"/>
            <a:ext cx="2448272" cy="1368152"/>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0" name="TextBox 29">
            <a:extLst>
              <a:ext uri="{FF2B5EF4-FFF2-40B4-BE49-F238E27FC236}">
                <a16:creationId xmlns:a16="http://schemas.microsoft.com/office/drawing/2014/main" id="{773F80AA-4EA4-8D41-2803-BEFD1CF91D5B}"/>
              </a:ext>
            </a:extLst>
          </p:cNvPr>
          <p:cNvSpPr txBox="1"/>
          <p:nvPr/>
        </p:nvSpPr>
        <p:spPr>
          <a:xfrm>
            <a:off x="3851920" y="3219822"/>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4</a:t>
            </a:r>
            <a:endParaRPr lang="en-SI" sz="5400" b="1" dirty="0">
              <a:solidFill>
                <a:schemeClr val="accent4">
                  <a:lumMod val="20000"/>
                  <a:lumOff val="80000"/>
                </a:schemeClr>
              </a:solidFill>
              <a:latin typeface="Arial Nova" panose="020B0504020202020204" pitchFamily="34" charset="0"/>
            </a:endParaRPr>
          </a:p>
        </p:txBody>
      </p:sp>
      <p:sp>
        <p:nvSpPr>
          <p:cNvPr id="32" name="Rectangle: Rounded Corners 31">
            <a:extLst>
              <a:ext uri="{FF2B5EF4-FFF2-40B4-BE49-F238E27FC236}">
                <a16:creationId xmlns:a16="http://schemas.microsoft.com/office/drawing/2014/main" id="{C24F7F06-1407-3CFD-CC08-956AD13B065E}"/>
              </a:ext>
            </a:extLst>
          </p:cNvPr>
          <p:cNvSpPr/>
          <p:nvPr/>
        </p:nvSpPr>
        <p:spPr>
          <a:xfrm>
            <a:off x="4175473" y="3154000"/>
            <a:ext cx="2448272" cy="1368152"/>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4" name="Title 4">
            <a:extLst>
              <a:ext uri="{FF2B5EF4-FFF2-40B4-BE49-F238E27FC236}">
                <a16:creationId xmlns:a16="http://schemas.microsoft.com/office/drawing/2014/main" id="{F95E5D4B-D2AC-306B-5DE1-35727FB7C321}"/>
              </a:ext>
            </a:extLst>
          </p:cNvPr>
          <p:cNvSpPr txBox="1">
            <a:spLocks/>
          </p:cNvSpPr>
          <p:nvPr/>
        </p:nvSpPr>
        <p:spPr>
          <a:xfrm>
            <a:off x="4391497" y="3294585"/>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latin typeface="Andika"/>
                <a:ea typeface="Andika"/>
                <a:cs typeface="Andika"/>
                <a:sym typeface="Andika"/>
              </a:rPr>
              <a:t>You share your experiences to build a stronger sense of community.</a:t>
            </a:r>
            <a:endParaRPr lang="en-US" sz="1600" dirty="0"/>
          </a:p>
        </p:txBody>
      </p:sp>
    </p:spTree>
    <p:extLst>
      <p:ext uri="{BB962C8B-B14F-4D97-AF65-F5344CB8AC3E}">
        <p14:creationId xmlns:p14="http://schemas.microsoft.com/office/powerpoint/2010/main" val="2646495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7D1349A-0E0F-D0AD-6468-B2F71B173964}"/>
              </a:ext>
            </a:extLst>
          </p:cNvPr>
          <p:cNvSpPr>
            <a:spLocks noGrp="1"/>
          </p:cNvSpPr>
          <p:nvPr>
            <p:ph type="title"/>
          </p:nvPr>
        </p:nvSpPr>
        <p:spPr>
          <a:xfrm>
            <a:off x="4247964" y="591919"/>
            <a:ext cx="3816424" cy="1069628"/>
          </a:xfrm>
        </p:spPr>
        <p:txBody>
          <a:bodyPr>
            <a:normAutofit/>
          </a:bodyPr>
          <a:lstStyle/>
          <a:p>
            <a:r>
              <a:rPr lang="en-US" sz="2800" b="1" dirty="0">
                <a:solidFill>
                  <a:schemeClr val="accent1"/>
                </a:solidFill>
                <a:latin typeface="Andika"/>
                <a:ea typeface="Andika"/>
                <a:cs typeface="Andika"/>
                <a:sym typeface="Andika"/>
              </a:rPr>
              <a:t>Core Responsibilities</a:t>
            </a:r>
          </a:p>
        </p:txBody>
      </p:sp>
      <p:sp>
        <p:nvSpPr>
          <p:cNvPr id="14" name="Rectangle: Rounded Corners 13">
            <a:extLst>
              <a:ext uri="{FF2B5EF4-FFF2-40B4-BE49-F238E27FC236}">
                <a16:creationId xmlns:a16="http://schemas.microsoft.com/office/drawing/2014/main" id="{EDD2CF0E-15DC-4C89-4C8E-2B7C594B0632}"/>
              </a:ext>
            </a:extLst>
          </p:cNvPr>
          <p:cNvSpPr/>
          <p:nvPr/>
        </p:nvSpPr>
        <p:spPr>
          <a:xfrm>
            <a:off x="4345981" y="1803186"/>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783B3A5C-895D-68C5-749A-78EA2A1188F7}"/>
              </a:ext>
            </a:extLst>
          </p:cNvPr>
          <p:cNvSpPr txBox="1"/>
          <p:nvPr/>
        </p:nvSpPr>
        <p:spPr>
          <a:xfrm>
            <a:off x="4287391" y="1711543"/>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1</a:t>
            </a:r>
            <a:endParaRPr lang="en-SI" sz="4000" b="1" dirty="0">
              <a:solidFill>
                <a:schemeClr val="accent3">
                  <a:lumMod val="20000"/>
                  <a:lumOff val="80000"/>
                </a:schemeClr>
              </a:solidFill>
              <a:latin typeface="Arial Nova" panose="020B0504020202020204" pitchFamily="34" charset="0"/>
            </a:endParaRPr>
          </a:p>
        </p:txBody>
      </p:sp>
      <p:sp>
        <p:nvSpPr>
          <p:cNvPr id="18" name="Rectangle: Rounded Corners 17">
            <a:extLst>
              <a:ext uri="{FF2B5EF4-FFF2-40B4-BE49-F238E27FC236}">
                <a16:creationId xmlns:a16="http://schemas.microsoft.com/office/drawing/2014/main" id="{62F6F4A2-7DB7-4A8D-A321-3D4B21AC953E}"/>
              </a:ext>
            </a:extLst>
          </p:cNvPr>
          <p:cNvSpPr/>
          <p:nvPr/>
        </p:nvSpPr>
        <p:spPr>
          <a:xfrm>
            <a:off x="4575423" y="1802511"/>
            <a:ext cx="4032448"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F474376A-00D1-7648-0BE2-D86380091E24}"/>
              </a:ext>
            </a:extLst>
          </p:cNvPr>
          <p:cNvSpPr txBox="1">
            <a:spLocks/>
          </p:cNvSpPr>
          <p:nvPr/>
        </p:nvSpPr>
        <p:spPr>
          <a:xfrm>
            <a:off x="4647431" y="1879707"/>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Sharing information in secondary schools.</a:t>
            </a:r>
          </a:p>
        </p:txBody>
      </p:sp>
      <p:sp>
        <p:nvSpPr>
          <p:cNvPr id="66" name="Rectangle: Rounded Corners 65">
            <a:extLst>
              <a:ext uri="{FF2B5EF4-FFF2-40B4-BE49-F238E27FC236}">
                <a16:creationId xmlns:a16="http://schemas.microsoft.com/office/drawing/2014/main" id="{A01132B6-90D3-8E84-FF0D-6B0509A4F680}"/>
              </a:ext>
            </a:extLst>
          </p:cNvPr>
          <p:cNvSpPr/>
          <p:nvPr/>
        </p:nvSpPr>
        <p:spPr>
          <a:xfrm>
            <a:off x="4349404" y="2446800"/>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8" name="TextBox 67">
            <a:extLst>
              <a:ext uri="{FF2B5EF4-FFF2-40B4-BE49-F238E27FC236}">
                <a16:creationId xmlns:a16="http://schemas.microsoft.com/office/drawing/2014/main" id="{A2BBD802-5F22-7D9A-748F-643082EDD3AF}"/>
              </a:ext>
            </a:extLst>
          </p:cNvPr>
          <p:cNvSpPr txBox="1"/>
          <p:nvPr/>
        </p:nvSpPr>
        <p:spPr>
          <a:xfrm>
            <a:off x="4290814" y="2355157"/>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2</a:t>
            </a:r>
            <a:endParaRPr lang="en-SI" sz="4000" b="1" dirty="0">
              <a:solidFill>
                <a:schemeClr val="accent3">
                  <a:lumMod val="20000"/>
                  <a:lumOff val="80000"/>
                </a:schemeClr>
              </a:solidFill>
              <a:latin typeface="Arial Nova" panose="020B0504020202020204" pitchFamily="34" charset="0"/>
            </a:endParaRPr>
          </a:p>
        </p:txBody>
      </p:sp>
      <p:sp>
        <p:nvSpPr>
          <p:cNvPr id="70" name="Rectangle: Rounded Corners 69">
            <a:extLst>
              <a:ext uri="{FF2B5EF4-FFF2-40B4-BE49-F238E27FC236}">
                <a16:creationId xmlns:a16="http://schemas.microsoft.com/office/drawing/2014/main" id="{335A2656-FDAD-AE96-420C-6050AF3B7AAF}"/>
              </a:ext>
            </a:extLst>
          </p:cNvPr>
          <p:cNvSpPr/>
          <p:nvPr/>
        </p:nvSpPr>
        <p:spPr>
          <a:xfrm>
            <a:off x="4578846" y="2446125"/>
            <a:ext cx="4032448"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2" name="Title 4">
            <a:extLst>
              <a:ext uri="{FF2B5EF4-FFF2-40B4-BE49-F238E27FC236}">
                <a16:creationId xmlns:a16="http://schemas.microsoft.com/office/drawing/2014/main" id="{3BA5B178-28AA-A8B1-0124-1F25577646A6}"/>
              </a:ext>
            </a:extLst>
          </p:cNvPr>
          <p:cNvSpPr txBox="1">
            <a:spLocks/>
          </p:cNvSpPr>
          <p:nvPr/>
        </p:nvSpPr>
        <p:spPr>
          <a:xfrm>
            <a:off x="4650854" y="2523321"/>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Leading campus tours.</a:t>
            </a:r>
          </a:p>
        </p:txBody>
      </p:sp>
      <p:sp>
        <p:nvSpPr>
          <p:cNvPr id="74" name="Rectangle: Rounded Corners 73">
            <a:extLst>
              <a:ext uri="{FF2B5EF4-FFF2-40B4-BE49-F238E27FC236}">
                <a16:creationId xmlns:a16="http://schemas.microsoft.com/office/drawing/2014/main" id="{00393EAE-17B7-EE3F-CB3A-B4D9C4C7656B}"/>
              </a:ext>
            </a:extLst>
          </p:cNvPr>
          <p:cNvSpPr/>
          <p:nvPr/>
        </p:nvSpPr>
        <p:spPr>
          <a:xfrm>
            <a:off x="4342558" y="3071293"/>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6" name="TextBox 75">
            <a:extLst>
              <a:ext uri="{FF2B5EF4-FFF2-40B4-BE49-F238E27FC236}">
                <a16:creationId xmlns:a16="http://schemas.microsoft.com/office/drawing/2014/main" id="{C550F5E6-E43E-8F59-E249-D6BBDDD7D7B4}"/>
              </a:ext>
            </a:extLst>
          </p:cNvPr>
          <p:cNvSpPr txBox="1"/>
          <p:nvPr/>
        </p:nvSpPr>
        <p:spPr>
          <a:xfrm>
            <a:off x="4283968" y="2979650"/>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3</a:t>
            </a:r>
            <a:endParaRPr lang="en-SI" sz="4000" b="1" dirty="0">
              <a:solidFill>
                <a:schemeClr val="accent3">
                  <a:lumMod val="20000"/>
                  <a:lumOff val="80000"/>
                </a:schemeClr>
              </a:solidFill>
              <a:latin typeface="Arial Nova" panose="020B0504020202020204" pitchFamily="34" charset="0"/>
            </a:endParaRPr>
          </a:p>
        </p:txBody>
      </p:sp>
      <p:sp>
        <p:nvSpPr>
          <p:cNvPr id="78" name="Rectangle: Rounded Corners 77">
            <a:extLst>
              <a:ext uri="{FF2B5EF4-FFF2-40B4-BE49-F238E27FC236}">
                <a16:creationId xmlns:a16="http://schemas.microsoft.com/office/drawing/2014/main" id="{B21BB4A0-C937-E3A1-C052-8EFD5D476A79}"/>
              </a:ext>
            </a:extLst>
          </p:cNvPr>
          <p:cNvSpPr/>
          <p:nvPr/>
        </p:nvSpPr>
        <p:spPr>
          <a:xfrm>
            <a:off x="4572000" y="3070618"/>
            <a:ext cx="4032448"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0" name="Title 4">
            <a:extLst>
              <a:ext uri="{FF2B5EF4-FFF2-40B4-BE49-F238E27FC236}">
                <a16:creationId xmlns:a16="http://schemas.microsoft.com/office/drawing/2014/main" id="{EC1C25D2-6D8C-9C38-F3F9-3D4943CC39D7}"/>
              </a:ext>
            </a:extLst>
          </p:cNvPr>
          <p:cNvSpPr txBox="1">
            <a:spLocks/>
          </p:cNvSpPr>
          <p:nvPr/>
        </p:nvSpPr>
        <p:spPr>
          <a:xfrm>
            <a:off x="4644008" y="3147814"/>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Helping at events.</a:t>
            </a:r>
          </a:p>
        </p:txBody>
      </p:sp>
      <p:sp>
        <p:nvSpPr>
          <p:cNvPr id="82" name="Rectangle: Rounded Corners 81">
            <a:extLst>
              <a:ext uri="{FF2B5EF4-FFF2-40B4-BE49-F238E27FC236}">
                <a16:creationId xmlns:a16="http://schemas.microsoft.com/office/drawing/2014/main" id="{4622666B-FB81-3E62-1234-8626123B941E}"/>
              </a:ext>
            </a:extLst>
          </p:cNvPr>
          <p:cNvSpPr/>
          <p:nvPr/>
        </p:nvSpPr>
        <p:spPr>
          <a:xfrm>
            <a:off x="4345981" y="3714907"/>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4" name="TextBox 83">
            <a:extLst>
              <a:ext uri="{FF2B5EF4-FFF2-40B4-BE49-F238E27FC236}">
                <a16:creationId xmlns:a16="http://schemas.microsoft.com/office/drawing/2014/main" id="{0E3F81D9-2B51-96E5-9888-242C7E890213}"/>
              </a:ext>
            </a:extLst>
          </p:cNvPr>
          <p:cNvSpPr txBox="1"/>
          <p:nvPr/>
        </p:nvSpPr>
        <p:spPr>
          <a:xfrm>
            <a:off x="4287391" y="3623264"/>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4</a:t>
            </a:r>
            <a:endParaRPr lang="en-SI" sz="4000" b="1" dirty="0">
              <a:solidFill>
                <a:schemeClr val="accent3">
                  <a:lumMod val="20000"/>
                  <a:lumOff val="80000"/>
                </a:schemeClr>
              </a:solidFill>
              <a:latin typeface="Arial Nova" panose="020B0504020202020204" pitchFamily="34" charset="0"/>
            </a:endParaRPr>
          </a:p>
        </p:txBody>
      </p:sp>
      <p:sp>
        <p:nvSpPr>
          <p:cNvPr id="86" name="Rectangle: Rounded Corners 85">
            <a:extLst>
              <a:ext uri="{FF2B5EF4-FFF2-40B4-BE49-F238E27FC236}">
                <a16:creationId xmlns:a16="http://schemas.microsoft.com/office/drawing/2014/main" id="{D62A78DB-8F97-0BF7-9FF1-0F590B313CC6}"/>
              </a:ext>
            </a:extLst>
          </p:cNvPr>
          <p:cNvSpPr/>
          <p:nvPr/>
        </p:nvSpPr>
        <p:spPr>
          <a:xfrm>
            <a:off x="4575423" y="3714232"/>
            <a:ext cx="4032448"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8" name="Title 4">
            <a:extLst>
              <a:ext uri="{FF2B5EF4-FFF2-40B4-BE49-F238E27FC236}">
                <a16:creationId xmlns:a16="http://schemas.microsoft.com/office/drawing/2014/main" id="{ECE536E5-491F-B011-20F4-13CD76AC5BBA}"/>
              </a:ext>
            </a:extLst>
          </p:cNvPr>
          <p:cNvSpPr txBox="1">
            <a:spLocks/>
          </p:cNvSpPr>
          <p:nvPr/>
        </p:nvSpPr>
        <p:spPr>
          <a:xfrm>
            <a:off x="4647431" y="3791428"/>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Guiding prospective and new students.</a:t>
            </a:r>
          </a:p>
        </p:txBody>
      </p:sp>
      <p:pic>
        <p:nvPicPr>
          <p:cNvPr id="90" name="Picture 89">
            <a:extLst>
              <a:ext uri="{FF2B5EF4-FFF2-40B4-BE49-F238E27FC236}">
                <a16:creationId xmlns:a16="http://schemas.microsoft.com/office/drawing/2014/main" id="{0A8E2964-972A-6A46-31F1-F1648E1A53D7}"/>
              </a:ext>
            </a:extLst>
          </p:cNvPr>
          <p:cNvPicPr>
            <a:picLocks noChangeAspect="1"/>
          </p:cNvPicPr>
          <p:nvPr/>
        </p:nvPicPr>
        <p:blipFill>
          <a:blip r:embed="rId2" cstate="print">
            <a:extLst>
              <a:ext uri="{28A0092B-C50C-407E-A947-70E740481C1C}">
                <a14:useLocalDpi xmlns:a14="http://schemas.microsoft.com/office/drawing/2010/main" val="0"/>
              </a:ext>
            </a:extLst>
          </a:blip>
          <a:srcRect l="16680" r="16680"/>
          <a:stretch/>
        </p:blipFill>
        <p:spPr>
          <a:xfrm>
            <a:off x="683016" y="871595"/>
            <a:ext cx="3371485" cy="3371485"/>
          </a:xfrm>
          <a:prstGeom prst="roundRect">
            <a:avLst>
              <a:gd name="adj" fmla="val 3886"/>
            </a:avLst>
          </a:prstGeom>
        </p:spPr>
      </p:pic>
    </p:spTree>
    <p:extLst>
      <p:ext uri="{BB962C8B-B14F-4D97-AF65-F5344CB8AC3E}">
        <p14:creationId xmlns:p14="http://schemas.microsoft.com/office/powerpoint/2010/main" val="648645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4FE6E001-BF21-E9CF-6247-F70A9034B7BA}"/>
              </a:ext>
            </a:extLst>
          </p:cNvPr>
          <p:cNvSpPr>
            <a:spLocks noGrp="1"/>
          </p:cNvSpPr>
          <p:nvPr>
            <p:ph type="title"/>
          </p:nvPr>
        </p:nvSpPr>
        <p:spPr>
          <a:xfrm>
            <a:off x="1360799" y="333658"/>
            <a:ext cx="3816424" cy="1069628"/>
          </a:xfrm>
        </p:spPr>
        <p:txBody>
          <a:bodyPr>
            <a:normAutofit/>
          </a:bodyPr>
          <a:lstStyle/>
          <a:p>
            <a:r>
              <a:rPr lang="en-US" sz="2800" b="1" dirty="0">
                <a:solidFill>
                  <a:schemeClr val="accent1"/>
                </a:solidFill>
                <a:latin typeface="Andika"/>
                <a:ea typeface="Andika"/>
                <a:cs typeface="Andika"/>
                <a:sym typeface="Andika"/>
              </a:rPr>
              <a:t>Key </a:t>
            </a:r>
            <a:br>
              <a:rPr lang="en-US" sz="2800" b="1" dirty="0">
                <a:solidFill>
                  <a:schemeClr val="accent1"/>
                </a:solidFill>
                <a:latin typeface="Andika"/>
                <a:ea typeface="Andika"/>
                <a:cs typeface="Andika"/>
                <a:sym typeface="Andika"/>
              </a:rPr>
            </a:br>
            <a:r>
              <a:rPr lang="en-US" sz="2800" b="1" dirty="0">
                <a:solidFill>
                  <a:schemeClr val="accent1"/>
                </a:solidFill>
                <a:latin typeface="Andika"/>
                <a:ea typeface="Andika"/>
                <a:cs typeface="Andika"/>
                <a:sym typeface="Andika"/>
              </a:rPr>
              <a:t>Competences</a:t>
            </a:r>
          </a:p>
        </p:txBody>
      </p:sp>
      <p:sp>
        <p:nvSpPr>
          <p:cNvPr id="18" name="Rectangle: Rounded Corners 17">
            <a:extLst>
              <a:ext uri="{FF2B5EF4-FFF2-40B4-BE49-F238E27FC236}">
                <a16:creationId xmlns:a16="http://schemas.microsoft.com/office/drawing/2014/main" id="{38DBAB1A-507B-4271-A662-4DB2240C357D}"/>
              </a:ext>
            </a:extLst>
          </p:cNvPr>
          <p:cNvSpPr/>
          <p:nvPr/>
        </p:nvSpPr>
        <p:spPr>
          <a:xfrm>
            <a:off x="1458816" y="1544925"/>
            <a:ext cx="2448272" cy="541972"/>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Rectangle: Rounded Corners 19">
            <a:extLst>
              <a:ext uri="{FF2B5EF4-FFF2-40B4-BE49-F238E27FC236}">
                <a16:creationId xmlns:a16="http://schemas.microsoft.com/office/drawing/2014/main" id="{33275AF8-A089-B844-DCF5-5107E3F5DD5C}"/>
              </a:ext>
            </a:extLst>
          </p:cNvPr>
          <p:cNvSpPr/>
          <p:nvPr/>
        </p:nvSpPr>
        <p:spPr>
          <a:xfrm>
            <a:off x="1979713" y="1544250"/>
            <a:ext cx="5573774" cy="54264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itle 4">
            <a:extLst>
              <a:ext uri="{FF2B5EF4-FFF2-40B4-BE49-F238E27FC236}">
                <a16:creationId xmlns:a16="http://schemas.microsoft.com/office/drawing/2014/main" id="{D982D64C-C621-934E-C795-A5F63A9826F4}"/>
              </a:ext>
            </a:extLst>
          </p:cNvPr>
          <p:cNvSpPr txBox="1">
            <a:spLocks/>
          </p:cNvSpPr>
          <p:nvPr/>
        </p:nvSpPr>
        <p:spPr>
          <a:xfrm>
            <a:off x="2051721" y="1621446"/>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t>Communication: </a:t>
            </a:r>
            <a:r>
              <a:rPr lang="en-US" sz="1600" dirty="0"/>
              <a:t>Share information clearly.</a:t>
            </a:r>
          </a:p>
        </p:txBody>
      </p:sp>
      <p:sp>
        <p:nvSpPr>
          <p:cNvPr id="35" name="Rectangle: Rounded Corners 34">
            <a:extLst>
              <a:ext uri="{FF2B5EF4-FFF2-40B4-BE49-F238E27FC236}">
                <a16:creationId xmlns:a16="http://schemas.microsoft.com/office/drawing/2014/main" id="{2EF7DBC6-83DA-A045-1E7C-B2A2609B5E95}"/>
              </a:ext>
            </a:extLst>
          </p:cNvPr>
          <p:cNvSpPr/>
          <p:nvPr/>
        </p:nvSpPr>
        <p:spPr>
          <a:xfrm>
            <a:off x="1458816" y="2164093"/>
            <a:ext cx="2448272" cy="541972"/>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7" name="Rectangle: Rounded Corners 36">
            <a:extLst>
              <a:ext uri="{FF2B5EF4-FFF2-40B4-BE49-F238E27FC236}">
                <a16:creationId xmlns:a16="http://schemas.microsoft.com/office/drawing/2014/main" id="{13526F45-8DE8-0049-6FA8-653DB64D9A95}"/>
              </a:ext>
            </a:extLst>
          </p:cNvPr>
          <p:cNvSpPr/>
          <p:nvPr/>
        </p:nvSpPr>
        <p:spPr>
          <a:xfrm>
            <a:off x="1979713" y="2163418"/>
            <a:ext cx="5573774" cy="54264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9" name="Title 4">
            <a:extLst>
              <a:ext uri="{FF2B5EF4-FFF2-40B4-BE49-F238E27FC236}">
                <a16:creationId xmlns:a16="http://schemas.microsoft.com/office/drawing/2014/main" id="{F1AC0CCA-4BCE-E768-70CE-3250281A604C}"/>
              </a:ext>
            </a:extLst>
          </p:cNvPr>
          <p:cNvSpPr txBox="1">
            <a:spLocks/>
          </p:cNvSpPr>
          <p:nvPr/>
        </p:nvSpPr>
        <p:spPr>
          <a:xfrm>
            <a:off x="2051721" y="2240614"/>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t>Empathy: </a:t>
            </a:r>
            <a:r>
              <a:rPr lang="en-US" sz="1600" dirty="0"/>
              <a:t>Understand and support others.</a:t>
            </a:r>
          </a:p>
        </p:txBody>
      </p:sp>
      <p:sp>
        <p:nvSpPr>
          <p:cNvPr id="41" name="Rectangle: Rounded Corners 40">
            <a:extLst>
              <a:ext uri="{FF2B5EF4-FFF2-40B4-BE49-F238E27FC236}">
                <a16:creationId xmlns:a16="http://schemas.microsoft.com/office/drawing/2014/main" id="{5FCAAE4A-E9AA-DF6A-2520-9D557A1BB89A}"/>
              </a:ext>
            </a:extLst>
          </p:cNvPr>
          <p:cNvSpPr/>
          <p:nvPr/>
        </p:nvSpPr>
        <p:spPr>
          <a:xfrm>
            <a:off x="1458816" y="2783261"/>
            <a:ext cx="2448272" cy="541972"/>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3" name="Rectangle: Rounded Corners 42">
            <a:extLst>
              <a:ext uri="{FF2B5EF4-FFF2-40B4-BE49-F238E27FC236}">
                <a16:creationId xmlns:a16="http://schemas.microsoft.com/office/drawing/2014/main" id="{55D1D881-5D5D-4311-81A7-690985765C2E}"/>
              </a:ext>
            </a:extLst>
          </p:cNvPr>
          <p:cNvSpPr/>
          <p:nvPr/>
        </p:nvSpPr>
        <p:spPr>
          <a:xfrm>
            <a:off x="1979713" y="2782586"/>
            <a:ext cx="5573774" cy="54264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5" name="Title 4">
            <a:extLst>
              <a:ext uri="{FF2B5EF4-FFF2-40B4-BE49-F238E27FC236}">
                <a16:creationId xmlns:a16="http://schemas.microsoft.com/office/drawing/2014/main" id="{BB0578B0-5382-622F-33B8-192034C81313}"/>
              </a:ext>
            </a:extLst>
          </p:cNvPr>
          <p:cNvSpPr txBox="1">
            <a:spLocks/>
          </p:cNvSpPr>
          <p:nvPr/>
        </p:nvSpPr>
        <p:spPr>
          <a:xfrm>
            <a:off x="2051720" y="2859782"/>
            <a:ext cx="6293855"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t>Professionalism: </a:t>
            </a:r>
            <a:r>
              <a:rPr lang="en-US" sz="1600" dirty="0"/>
              <a:t>Maintain a positive, respectful presence.</a:t>
            </a:r>
          </a:p>
        </p:txBody>
      </p:sp>
      <p:sp>
        <p:nvSpPr>
          <p:cNvPr id="47" name="Rectangle: Rounded Corners 46">
            <a:extLst>
              <a:ext uri="{FF2B5EF4-FFF2-40B4-BE49-F238E27FC236}">
                <a16:creationId xmlns:a16="http://schemas.microsoft.com/office/drawing/2014/main" id="{3F766B73-EDF6-BEAE-7047-16573D1A0922}"/>
              </a:ext>
            </a:extLst>
          </p:cNvPr>
          <p:cNvSpPr/>
          <p:nvPr/>
        </p:nvSpPr>
        <p:spPr>
          <a:xfrm>
            <a:off x="1459188" y="3402429"/>
            <a:ext cx="2448272" cy="541972"/>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9" name="Rectangle: Rounded Corners 48">
            <a:extLst>
              <a:ext uri="{FF2B5EF4-FFF2-40B4-BE49-F238E27FC236}">
                <a16:creationId xmlns:a16="http://schemas.microsoft.com/office/drawing/2014/main" id="{05A5D595-A7B7-B58B-CB1F-4CC37BEC1353}"/>
              </a:ext>
            </a:extLst>
          </p:cNvPr>
          <p:cNvSpPr/>
          <p:nvPr/>
        </p:nvSpPr>
        <p:spPr>
          <a:xfrm>
            <a:off x="1980085" y="3401754"/>
            <a:ext cx="5573774" cy="54264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1" name="Title 4">
            <a:extLst>
              <a:ext uri="{FF2B5EF4-FFF2-40B4-BE49-F238E27FC236}">
                <a16:creationId xmlns:a16="http://schemas.microsoft.com/office/drawing/2014/main" id="{BCC3E411-013F-87DE-A592-C28DFD3BA9D9}"/>
              </a:ext>
            </a:extLst>
          </p:cNvPr>
          <p:cNvSpPr txBox="1">
            <a:spLocks/>
          </p:cNvSpPr>
          <p:nvPr/>
        </p:nvSpPr>
        <p:spPr>
          <a:xfrm>
            <a:off x="2052093" y="3478950"/>
            <a:ext cx="614946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t>Storytelling: </a:t>
            </a:r>
            <a:r>
              <a:rPr lang="en-US" sz="1600" dirty="0"/>
              <a:t>Use personal stories to inspire learners.</a:t>
            </a:r>
          </a:p>
        </p:txBody>
      </p:sp>
      <p:pic>
        <p:nvPicPr>
          <p:cNvPr id="53" name="Graphic 52">
            <a:extLst>
              <a:ext uri="{FF2B5EF4-FFF2-40B4-BE49-F238E27FC236}">
                <a16:creationId xmlns:a16="http://schemas.microsoft.com/office/drawing/2014/main" id="{7FD0CA10-E0FE-D5E6-ABE2-49FFD3988F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49809" y="1643987"/>
            <a:ext cx="350075" cy="350075"/>
          </a:xfrm>
          <a:prstGeom prst="rect">
            <a:avLst/>
          </a:prstGeom>
        </p:spPr>
      </p:pic>
      <p:pic>
        <p:nvPicPr>
          <p:cNvPr id="55" name="Graphic 54">
            <a:extLst>
              <a:ext uri="{FF2B5EF4-FFF2-40B4-BE49-F238E27FC236}">
                <a16:creationId xmlns:a16="http://schemas.microsoft.com/office/drawing/2014/main" id="{D6C3B442-1A75-E50C-868E-DE22DFEE4D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00250" y="0"/>
            <a:ext cx="5143500" cy="5143500"/>
          </a:xfrm>
          <a:prstGeom prst="rect">
            <a:avLst/>
          </a:prstGeom>
        </p:spPr>
      </p:pic>
      <p:pic>
        <p:nvPicPr>
          <p:cNvPr id="57" name="Graphic 56">
            <a:extLst>
              <a:ext uri="{FF2B5EF4-FFF2-40B4-BE49-F238E27FC236}">
                <a16:creationId xmlns:a16="http://schemas.microsoft.com/office/drawing/2014/main" id="{DED2B27C-13AA-9F3F-E23C-90758378C8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59684" y="2240614"/>
            <a:ext cx="360040" cy="360040"/>
          </a:xfrm>
          <a:prstGeom prst="rect">
            <a:avLst/>
          </a:prstGeom>
        </p:spPr>
      </p:pic>
      <p:pic>
        <p:nvPicPr>
          <p:cNvPr id="59" name="Graphic 58">
            <a:extLst>
              <a:ext uri="{FF2B5EF4-FFF2-40B4-BE49-F238E27FC236}">
                <a16:creationId xmlns:a16="http://schemas.microsoft.com/office/drawing/2014/main" id="{317F9438-3A1E-1DEB-9312-2C53E472BF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61815" y="3497993"/>
            <a:ext cx="350168" cy="350168"/>
          </a:xfrm>
          <a:prstGeom prst="rect">
            <a:avLst/>
          </a:prstGeom>
        </p:spPr>
      </p:pic>
      <p:pic>
        <p:nvPicPr>
          <p:cNvPr id="61" name="Graphic 60">
            <a:extLst>
              <a:ext uri="{FF2B5EF4-FFF2-40B4-BE49-F238E27FC236}">
                <a16:creationId xmlns:a16="http://schemas.microsoft.com/office/drawing/2014/main" id="{3F9F2FAC-FEA2-EED6-9373-032463EE42F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61566" y="2892417"/>
            <a:ext cx="339502" cy="339502"/>
          </a:xfrm>
          <a:prstGeom prst="rect">
            <a:avLst/>
          </a:prstGeom>
        </p:spPr>
      </p:pic>
    </p:spTree>
    <p:extLst>
      <p:ext uri="{BB962C8B-B14F-4D97-AF65-F5344CB8AC3E}">
        <p14:creationId xmlns:p14="http://schemas.microsoft.com/office/powerpoint/2010/main" val="16811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9F2B56-9A41-B416-6580-833FAFA29DC1}"/>
              </a:ext>
            </a:extLst>
          </p:cNvPr>
          <p:cNvSpPr/>
          <p:nvPr/>
        </p:nvSpPr>
        <p:spPr>
          <a:xfrm>
            <a:off x="539552" y="483518"/>
            <a:ext cx="8064896" cy="4176464"/>
          </a:xfrm>
          <a:prstGeom prst="roundRect">
            <a:avLst>
              <a:gd name="adj" fmla="val 9825"/>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a:extLst>
              <a:ext uri="{FF2B5EF4-FFF2-40B4-BE49-F238E27FC236}">
                <a16:creationId xmlns:a16="http://schemas.microsoft.com/office/drawing/2014/main" id="{185834DC-D5A8-1DC0-DED2-B9E8CC557199}"/>
              </a:ext>
            </a:extLst>
          </p:cNvPr>
          <p:cNvSpPr>
            <a:spLocks noGrp="1"/>
          </p:cNvSpPr>
          <p:nvPr>
            <p:ph type="title"/>
          </p:nvPr>
        </p:nvSpPr>
        <p:spPr>
          <a:xfrm>
            <a:off x="2123728" y="1851670"/>
            <a:ext cx="4896544" cy="916663"/>
          </a:xfrm>
        </p:spPr>
        <p:txBody>
          <a:bodyPr/>
          <a:lstStyle/>
          <a:p>
            <a:r>
              <a:rPr lang="en-US" sz="4800" b="1" dirty="0">
                <a:solidFill>
                  <a:schemeClr val="bg2"/>
                </a:solidFill>
              </a:rPr>
              <a:t>Case Scenario</a:t>
            </a:r>
            <a:endParaRPr lang="en-SI" sz="4800" b="1" dirty="0">
              <a:solidFill>
                <a:schemeClr val="bg2"/>
              </a:solidFill>
            </a:endParaRPr>
          </a:p>
        </p:txBody>
      </p:sp>
      <p:sp>
        <p:nvSpPr>
          <p:cNvPr id="11" name="TextBox 10">
            <a:extLst>
              <a:ext uri="{FF2B5EF4-FFF2-40B4-BE49-F238E27FC236}">
                <a16:creationId xmlns:a16="http://schemas.microsoft.com/office/drawing/2014/main" id="{89297577-23F4-2D90-62FB-1BEF071FFA69}"/>
              </a:ext>
            </a:extLst>
          </p:cNvPr>
          <p:cNvSpPr txBox="1"/>
          <p:nvPr/>
        </p:nvSpPr>
        <p:spPr>
          <a:xfrm>
            <a:off x="2195736" y="2715766"/>
            <a:ext cx="4572000" cy="850682"/>
          </a:xfrm>
          <a:prstGeom prst="rect">
            <a:avLst/>
          </a:prstGeom>
          <a:noFill/>
        </p:spPr>
        <p:txBody>
          <a:bodyPr wrap="square">
            <a:spAutoFit/>
          </a:bodyPr>
          <a:lstStyle/>
          <a:p>
            <a:pPr algn="ctr">
              <a:lnSpc>
                <a:spcPct val="120000"/>
              </a:lnSpc>
            </a:pPr>
            <a:r>
              <a:rPr lang="en-US" sz="1600" dirty="0">
                <a:solidFill>
                  <a:schemeClr val="bg2"/>
                </a:solidFill>
                <a:latin typeface="Arial Nova" panose="020B0504020202020204" pitchFamily="34" charset="0"/>
                <a:ea typeface="Andika"/>
                <a:cs typeface="Arial" panose="020B0604020202020204" pitchFamily="34" charset="0"/>
                <a:sym typeface="Andika"/>
              </a:rPr>
              <a:t>INTRODUCTION TO THE STUDENT AMBASSADOR ROLE</a:t>
            </a:r>
            <a:br>
              <a:rPr lang="en-US" sz="1600" dirty="0">
                <a:solidFill>
                  <a:schemeClr val="bg2"/>
                </a:solidFill>
                <a:latin typeface="Arial Nova" panose="020B0504020202020204" pitchFamily="34" charset="0"/>
                <a:ea typeface="Andika"/>
                <a:cs typeface="Arial" panose="020B0604020202020204" pitchFamily="34" charset="0"/>
                <a:sym typeface="Andika"/>
              </a:rPr>
            </a:br>
            <a:endParaRPr lang="en-SI" sz="1000" dirty="0">
              <a:latin typeface="Arial Nova" panose="020B0504020202020204" pitchFamily="34" charset="0"/>
            </a:endParaRPr>
          </a:p>
        </p:txBody>
      </p:sp>
      <p:sp>
        <p:nvSpPr>
          <p:cNvPr id="13" name="Freeform: Shape 12">
            <a:extLst>
              <a:ext uri="{FF2B5EF4-FFF2-40B4-BE49-F238E27FC236}">
                <a16:creationId xmlns:a16="http://schemas.microsoft.com/office/drawing/2014/main" id="{1D854604-D80B-3459-D353-5F619051F546}"/>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15" name="Freeform: Shape 14">
            <a:extLst>
              <a:ext uri="{FF2B5EF4-FFF2-40B4-BE49-F238E27FC236}">
                <a16:creationId xmlns:a16="http://schemas.microsoft.com/office/drawing/2014/main" id="{4CE091B0-D49B-1CC0-41CB-D43342A88F4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17" name="Graphic 16">
            <a:extLst>
              <a:ext uri="{FF2B5EF4-FFF2-40B4-BE49-F238E27FC236}">
                <a16:creationId xmlns:a16="http://schemas.microsoft.com/office/drawing/2014/main" id="{8C00933F-F817-BDD9-2958-8FB091E39B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786787">
            <a:off x="1156107" y="3366341"/>
            <a:ext cx="1152303" cy="2304606"/>
          </a:xfrm>
          <a:prstGeom prst="rect">
            <a:avLst/>
          </a:prstGeom>
        </p:spPr>
      </p:pic>
      <p:pic>
        <p:nvPicPr>
          <p:cNvPr id="19" name="Graphic 18">
            <a:extLst>
              <a:ext uri="{FF2B5EF4-FFF2-40B4-BE49-F238E27FC236}">
                <a16:creationId xmlns:a16="http://schemas.microsoft.com/office/drawing/2014/main" id="{90D03C10-461A-127C-9419-0FD263B52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3909" y="3630688"/>
            <a:ext cx="1690595" cy="1690595"/>
          </a:xfrm>
          <a:prstGeom prst="rect">
            <a:avLst/>
          </a:prstGeom>
        </p:spPr>
      </p:pic>
      <p:pic>
        <p:nvPicPr>
          <p:cNvPr id="21" name="Graphic 20">
            <a:extLst>
              <a:ext uri="{FF2B5EF4-FFF2-40B4-BE49-F238E27FC236}">
                <a16:creationId xmlns:a16="http://schemas.microsoft.com/office/drawing/2014/main" id="{F22C29CC-95D7-38B6-2FF8-2243601FCE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781" y="1103819"/>
            <a:ext cx="1550800" cy="1550800"/>
          </a:xfrm>
          <a:prstGeom prst="rect">
            <a:avLst/>
          </a:prstGeom>
        </p:spPr>
      </p:pic>
    </p:spTree>
    <p:extLst>
      <p:ext uri="{BB962C8B-B14F-4D97-AF65-F5344CB8AC3E}">
        <p14:creationId xmlns:p14="http://schemas.microsoft.com/office/powerpoint/2010/main" val="142342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FE83EA51-1D32-6300-CA2F-C4C0A620681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5616" y="1059582"/>
            <a:ext cx="3505200" cy="3419475"/>
          </a:xfrm>
          <a:prstGeom prst="rect">
            <a:avLst/>
          </a:prstGeom>
        </p:spPr>
      </p:pic>
      <p:sp>
        <p:nvSpPr>
          <p:cNvPr id="10" name="Rectangle: Rounded Corners 9">
            <a:extLst>
              <a:ext uri="{FF2B5EF4-FFF2-40B4-BE49-F238E27FC236}">
                <a16:creationId xmlns:a16="http://schemas.microsoft.com/office/drawing/2014/main" id="{9D6E367C-A47E-7335-BBD3-A2076514EE6F}"/>
              </a:ext>
            </a:extLst>
          </p:cNvPr>
          <p:cNvSpPr/>
          <p:nvPr/>
        </p:nvSpPr>
        <p:spPr>
          <a:xfrm>
            <a:off x="4932040" y="411510"/>
            <a:ext cx="3960440" cy="4464496"/>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extBox 10">
            <a:extLst>
              <a:ext uri="{FF2B5EF4-FFF2-40B4-BE49-F238E27FC236}">
                <a16:creationId xmlns:a16="http://schemas.microsoft.com/office/drawing/2014/main" id="{8B631BB1-B127-2628-1C44-2FE06073D829}"/>
              </a:ext>
            </a:extLst>
          </p:cNvPr>
          <p:cNvSpPr txBox="1"/>
          <p:nvPr/>
        </p:nvSpPr>
        <p:spPr>
          <a:xfrm>
            <a:off x="5148064" y="627534"/>
            <a:ext cx="3600400" cy="1477328"/>
          </a:xfrm>
          <a:prstGeom prst="rect">
            <a:avLst/>
          </a:prstGeom>
          <a:noFill/>
        </p:spPr>
        <p:txBody>
          <a:bodyPr wrap="square" rtlCol="0">
            <a:spAutoFit/>
          </a:bodyPr>
          <a:lstStyle/>
          <a:p>
            <a:r>
              <a:rPr lang="en-US" b="1" dirty="0">
                <a:solidFill>
                  <a:schemeClr val="accent1"/>
                </a:solidFill>
                <a:latin typeface="Arial Nova" panose="020B0504020202020204" pitchFamily="34" charset="0"/>
                <a:ea typeface="Andika"/>
                <a:cs typeface="Andika"/>
                <a:sym typeface="Andika"/>
              </a:rPr>
              <a:t>Meet Nina, a first-generation student who feels unsure and concerned about introducing herself. </a:t>
            </a:r>
          </a:p>
          <a:p>
            <a:endParaRPr lang="en-SI" b="1" dirty="0">
              <a:solidFill>
                <a:schemeClr val="accent1"/>
              </a:solidFill>
              <a:latin typeface="Arial Nova" panose="020B0504020202020204" pitchFamily="34" charset="0"/>
            </a:endParaRPr>
          </a:p>
        </p:txBody>
      </p:sp>
      <p:sp>
        <p:nvSpPr>
          <p:cNvPr id="12" name="Speech Bubble: Rectangle with Corners Rounded 11">
            <a:extLst>
              <a:ext uri="{FF2B5EF4-FFF2-40B4-BE49-F238E27FC236}">
                <a16:creationId xmlns:a16="http://schemas.microsoft.com/office/drawing/2014/main" id="{8B3EF8DF-76B4-9344-0FB4-DFE282B5E17C}"/>
              </a:ext>
            </a:extLst>
          </p:cNvPr>
          <p:cNvSpPr/>
          <p:nvPr/>
        </p:nvSpPr>
        <p:spPr>
          <a:xfrm>
            <a:off x="5171281" y="2078474"/>
            <a:ext cx="2736304" cy="936104"/>
          </a:xfrm>
          <a:prstGeom prst="wedgeRoundRectCallout">
            <a:avLst>
              <a:gd name="adj1" fmla="val -54756"/>
              <a:gd name="adj2" fmla="val 23834"/>
              <a:gd name="adj3" fmla="val 166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ADAB2D3F-0020-0482-90FA-F0ED5519141D}"/>
              </a:ext>
            </a:extLst>
          </p:cNvPr>
          <p:cNvSpPr txBox="1"/>
          <p:nvPr/>
        </p:nvSpPr>
        <p:spPr>
          <a:xfrm>
            <a:off x="5279293" y="2187650"/>
            <a:ext cx="2880320" cy="1058560"/>
          </a:xfrm>
          <a:prstGeom prst="rect">
            <a:avLst/>
          </a:prstGeom>
          <a:noFill/>
        </p:spPr>
        <p:txBody>
          <a:bodyPr wrap="square" rtlCol="0">
            <a:spAutoFit/>
          </a:bodyPr>
          <a:lstStyle/>
          <a:p>
            <a:pPr>
              <a:lnSpc>
                <a:spcPct val="120000"/>
              </a:lnSpc>
            </a:pPr>
            <a:r>
              <a:rPr lang="en-US" dirty="0">
                <a:solidFill>
                  <a:schemeClr val="bg2"/>
                </a:solidFill>
                <a:latin typeface="Arial Nova" panose="020B0504020202020204" pitchFamily="34" charset="0"/>
                <a:ea typeface="Andika"/>
                <a:cs typeface="Andika"/>
                <a:sym typeface="Andika"/>
              </a:rPr>
              <a:t>What challenges might Nina face?</a:t>
            </a:r>
          </a:p>
          <a:p>
            <a:pPr>
              <a:lnSpc>
                <a:spcPct val="120000"/>
              </a:lnSpc>
            </a:pPr>
            <a:endParaRPr lang="en-SI" dirty="0">
              <a:solidFill>
                <a:schemeClr val="bg2"/>
              </a:solidFill>
              <a:latin typeface="Arial Nova" panose="020B0504020202020204" pitchFamily="34" charset="0"/>
            </a:endParaRPr>
          </a:p>
        </p:txBody>
      </p:sp>
      <p:sp>
        <p:nvSpPr>
          <p:cNvPr id="15" name="Speech Bubble: Rectangle with Corners Rounded 14">
            <a:extLst>
              <a:ext uri="{FF2B5EF4-FFF2-40B4-BE49-F238E27FC236}">
                <a16:creationId xmlns:a16="http://schemas.microsoft.com/office/drawing/2014/main" id="{0E01707D-FB4E-54D7-35CD-B03B8CFA8AE1}"/>
              </a:ext>
            </a:extLst>
          </p:cNvPr>
          <p:cNvSpPr/>
          <p:nvPr/>
        </p:nvSpPr>
        <p:spPr>
          <a:xfrm>
            <a:off x="5580112" y="3219822"/>
            <a:ext cx="3049822" cy="1557191"/>
          </a:xfrm>
          <a:prstGeom prst="wedgeRoundRectCallout">
            <a:avLst>
              <a:gd name="adj1" fmla="val 56077"/>
              <a:gd name="adj2" fmla="val 19761"/>
              <a:gd name="adj3" fmla="val 1666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5A84AF10-C434-2867-DBD5-316CF3531ED5}"/>
              </a:ext>
            </a:extLst>
          </p:cNvPr>
          <p:cNvSpPr txBox="1"/>
          <p:nvPr/>
        </p:nvSpPr>
        <p:spPr>
          <a:xfrm>
            <a:off x="5724128" y="3316431"/>
            <a:ext cx="2880320" cy="1390958"/>
          </a:xfrm>
          <a:prstGeom prst="rect">
            <a:avLst/>
          </a:prstGeom>
          <a:noFill/>
        </p:spPr>
        <p:txBody>
          <a:bodyPr wrap="square" rtlCol="0">
            <a:spAutoFit/>
          </a:bodyPr>
          <a:lstStyle/>
          <a:p>
            <a:pPr>
              <a:lnSpc>
                <a:spcPct val="120000"/>
              </a:lnSpc>
            </a:pPr>
            <a:r>
              <a:rPr lang="en-US" dirty="0">
                <a:solidFill>
                  <a:schemeClr val="bg2"/>
                </a:solidFill>
                <a:latin typeface="Arial Nova" panose="020B0504020202020204" pitchFamily="34" charset="0"/>
                <a:ea typeface="Andika"/>
                <a:cs typeface="Andika"/>
                <a:sym typeface="Andika"/>
              </a:rPr>
              <a:t>How would you introduce yourself if you had to find yourself in a similar situation?</a:t>
            </a:r>
          </a:p>
        </p:txBody>
      </p:sp>
    </p:spTree>
    <p:extLst>
      <p:ext uri="{BB962C8B-B14F-4D97-AF65-F5344CB8AC3E}">
        <p14:creationId xmlns:p14="http://schemas.microsoft.com/office/powerpoint/2010/main" val="1177181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E8D8B-C03E-A488-9CF1-A9465F138821}"/>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BB62B3A0-CF5C-2C15-38FA-66A160CE3CC2}"/>
              </a:ext>
            </a:extLst>
          </p:cNvPr>
          <p:cNvSpPr>
            <a:spLocks noGrp="1"/>
          </p:cNvSpPr>
          <p:nvPr>
            <p:ph type="title"/>
          </p:nvPr>
        </p:nvSpPr>
        <p:spPr>
          <a:xfrm>
            <a:off x="847441" y="237082"/>
            <a:ext cx="3816424" cy="1069628"/>
          </a:xfrm>
        </p:spPr>
        <p:txBody>
          <a:bodyPr>
            <a:normAutofit/>
          </a:bodyPr>
          <a:lstStyle/>
          <a:p>
            <a:r>
              <a:rPr lang="en-US" sz="2800" b="1" dirty="0">
                <a:solidFill>
                  <a:schemeClr val="accent1"/>
                </a:solidFill>
                <a:latin typeface="Andika"/>
                <a:ea typeface="Andika"/>
                <a:cs typeface="Andika"/>
                <a:sym typeface="Andika"/>
              </a:rPr>
              <a:t>Key </a:t>
            </a:r>
            <a:br>
              <a:rPr lang="en-US" sz="2800" b="1" dirty="0">
                <a:solidFill>
                  <a:schemeClr val="accent1"/>
                </a:solidFill>
                <a:latin typeface="Andika"/>
                <a:ea typeface="Andika"/>
                <a:cs typeface="Andika"/>
                <a:sym typeface="Andika"/>
              </a:rPr>
            </a:br>
            <a:r>
              <a:rPr lang="en-US" sz="2800" b="1" dirty="0">
                <a:solidFill>
                  <a:schemeClr val="accent1"/>
                </a:solidFill>
                <a:latin typeface="Andika"/>
                <a:ea typeface="Andika"/>
                <a:cs typeface="Andika"/>
                <a:sym typeface="Andika"/>
              </a:rPr>
              <a:t>Takeaways</a:t>
            </a:r>
          </a:p>
        </p:txBody>
      </p:sp>
      <p:sp>
        <p:nvSpPr>
          <p:cNvPr id="14" name="Rectangle: Rounded Corners 13">
            <a:extLst>
              <a:ext uri="{FF2B5EF4-FFF2-40B4-BE49-F238E27FC236}">
                <a16:creationId xmlns:a16="http://schemas.microsoft.com/office/drawing/2014/main" id="{C60E4652-414A-DB3D-32BB-70C939C5FB79}"/>
              </a:ext>
            </a:extLst>
          </p:cNvPr>
          <p:cNvSpPr/>
          <p:nvPr/>
        </p:nvSpPr>
        <p:spPr>
          <a:xfrm>
            <a:off x="945458" y="1448349"/>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6CF07CC3-9961-5442-7597-FDEB327F07D9}"/>
              </a:ext>
            </a:extLst>
          </p:cNvPr>
          <p:cNvSpPr txBox="1">
            <a:spLocks/>
          </p:cNvSpPr>
          <p:nvPr/>
        </p:nvSpPr>
        <p:spPr>
          <a:xfrm>
            <a:off x="886868" y="1356706"/>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1</a:t>
            </a:r>
            <a:endParaRPr lang="en-SI" sz="4000" b="1" dirty="0">
              <a:solidFill>
                <a:schemeClr val="accent3">
                  <a:lumMod val="20000"/>
                  <a:lumOff val="80000"/>
                </a:schemeClr>
              </a:solidFill>
              <a:latin typeface="Arial Nova" panose="020B0504020202020204" pitchFamily="34" charset="0"/>
            </a:endParaRPr>
          </a:p>
        </p:txBody>
      </p:sp>
      <p:sp>
        <p:nvSpPr>
          <p:cNvPr id="18" name="Rectangle: Rounded Corners 17">
            <a:extLst>
              <a:ext uri="{FF2B5EF4-FFF2-40B4-BE49-F238E27FC236}">
                <a16:creationId xmlns:a16="http://schemas.microsoft.com/office/drawing/2014/main" id="{A0890126-CA15-3C42-68E0-1B722BC503FC}"/>
              </a:ext>
            </a:extLst>
          </p:cNvPr>
          <p:cNvSpPr/>
          <p:nvPr/>
        </p:nvSpPr>
        <p:spPr>
          <a:xfrm>
            <a:off x="1174900" y="1447674"/>
            <a:ext cx="3391222"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CD346C96-5AF9-A42C-E668-0C9C10225651}"/>
              </a:ext>
            </a:extLst>
          </p:cNvPr>
          <p:cNvSpPr txBox="1">
            <a:spLocks/>
          </p:cNvSpPr>
          <p:nvPr/>
        </p:nvSpPr>
        <p:spPr>
          <a:xfrm>
            <a:off x="1246908" y="1524870"/>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Lead visits and tours</a:t>
            </a:r>
          </a:p>
        </p:txBody>
      </p:sp>
      <p:sp>
        <p:nvSpPr>
          <p:cNvPr id="66" name="Rectangle: Rounded Corners 65">
            <a:extLst>
              <a:ext uri="{FF2B5EF4-FFF2-40B4-BE49-F238E27FC236}">
                <a16:creationId xmlns:a16="http://schemas.microsoft.com/office/drawing/2014/main" id="{E9C9DBE8-D352-76E3-B3C9-FC491AB96F59}"/>
              </a:ext>
            </a:extLst>
          </p:cNvPr>
          <p:cNvSpPr/>
          <p:nvPr/>
        </p:nvSpPr>
        <p:spPr>
          <a:xfrm>
            <a:off x="948881" y="2091963"/>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8" name="TextBox 67">
            <a:extLst>
              <a:ext uri="{FF2B5EF4-FFF2-40B4-BE49-F238E27FC236}">
                <a16:creationId xmlns:a16="http://schemas.microsoft.com/office/drawing/2014/main" id="{77E99C42-F6BE-B326-0463-D185F32842FC}"/>
              </a:ext>
            </a:extLst>
          </p:cNvPr>
          <p:cNvSpPr txBox="1"/>
          <p:nvPr/>
        </p:nvSpPr>
        <p:spPr>
          <a:xfrm>
            <a:off x="890291" y="2000320"/>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2</a:t>
            </a:r>
            <a:endParaRPr lang="en-SI" sz="4000" b="1" dirty="0">
              <a:solidFill>
                <a:schemeClr val="accent3">
                  <a:lumMod val="20000"/>
                  <a:lumOff val="80000"/>
                </a:schemeClr>
              </a:solidFill>
              <a:latin typeface="Arial Nova" panose="020B0504020202020204" pitchFamily="34" charset="0"/>
            </a:endParaRPr>
          </a:p>
        </p:txBody>
      </p:sp>
      <p:sp>
        <p:nvSpPr>
          <p:cNvPr id="70" name="Rectangle: Rounded Corners 69">
            <a:extLst>
              <a:ext uri="{FF2B5EF4-FFF2-40B4-BE49-F238E27FC236}">
                <a16:creationId xmlns:a16="http://schemas.microsoft.com/office/drawing/2014/main" id="{6DDE97EE-0BC4-C4E3-5166-B597CC9FC613}"/>
              </a:ext>
            </a:extLst>
          </p:cNvPr>
          <p:cNvSpPr/>
          <p:nvPr/>
        </p:nvSpPr>
        <p:spPr>
          <a:xfrm>
            <a:off x="1178323" y="2091288"/>
            <a:ext cx="3391222"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2" name="Title 4">
            <a:extLst>
              <a:ext uri="{FF2B5EF4-FFF2-40B4-BE49-F238E27FC236}">
                <a16:creationId xmlns:a16="http://schemas.microsoft.com/office/drawing/2014/main" id="{3D257208-CD10-9E0C-3EF7-0CFEEA1F0820}"/>
              </a:ext>
            </a:extLst>
          </p:cNvPr>
          <p:cNvSpPr txBox="1">
            <a:spLocks/>
          </p:cNvSpPr>
          <p:nvPr/>
        </p:nvSpPr>
        <p:spPr>
          <a:xfrm>
            <a:off x="1250331" y="2168484"/>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Support new students</a:t>
            </a:r>
          </a:p>
        </p:txBody>
      </p:sp>
      <p:sp>
        <p:nvSpPr>
          <p:cNvPr id="74" name="Rectangle: Rounded Corners 73">
            <a:extLst>
              <a:ext uri="{FF2B5EF4-FFF2-40B4-BE49-F238E27FC236}">
                <a16:creationId xmlns:a16="http://schemas.microsoft.com/office/drawing/2014/main" id="{FF779274-6B2D-DE64-D443-2A874CBD6460}"/>
              </a:ext>
            </a:extLst>
          </p:cNvPr>
          <p:cNvSpPr/>
          <p:nvPr/>
        </p:nvSpPr>
        <p:spPr>
          <a:xfrm>
            <a:off x="942035" y="2716456"/>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6" name="TextBox 75">
            <a:extLst>
              <a:ext uri="{FF2B5EF4-FFF2-40B4-BE49-F238E27FC236}">
                <a16:creationId xmlns:a16="http://schemas.microsoft.com/office/drawing/2014/main" id="{8E8C1ECC-CAE8-3500-B597-7D99267EB64C}"/>
              </a:ext>
            </a:extLst>
          </p:cNvPr>
          <p:cNvSpPr txBox="1"/>
          <p:nvPr/>
        </p:nvSpPr>
        <p:spPr>
          <a:xfrm>
            <a:off x="883445" y="2624813"/>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3</a:t>
            </a:r>
            <a:endParaRPr lang="en-SI" sz="4000" b="1" dirty="0">
              <a:solidFill>
                <a:schemeClr val="accent3">
                  <a:lumMod val="20000"/>
                  <a:lumOff val="80000"/>
                </a:schemeClr>
              </a:solidFill>
              <a:latin typeface="Arial Nova" panose="020B0504020202020204" pitchFamily="34" charset="0"/>
            </a:endParaRPr>
          </a:p>
        </p:txBody>
      </p:sp>
      <p:sp>
        <p:nvSpPr>
          <p:cNvPr id="78" name="Rectangle: Rounded Corners 77">
            <a:extLst>
              <a:ext uri="{FF2B5EF4-FFF2-40B4-BE49-F238E27FC236}">
                <a16:creationId xmlns:a16="http://schemas.microsoft.com/office/drawing/2014/main" id="{20E08825-2FAA-6046-38DC-3BCB30DD3F95}"/>
              </a:ext>
            </a:extLst>
          </p:cNvPr>
          <p:cNvSpPr/>
          <p:nvPr/>
        </p:nvSpPr>
        <p:spPr>
          <a:xfrm>
            <a:off x="1171477" y="2715781"/>
            <a:ext cx="3391222"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0" name="Title 4">
            <a:extLst>
              <a:ext uri="{FF2B5EF4-FFF2-40B4-BE49-F238E27FC236}">
                <a16:creationId xmlns:a16="http://schemas.microsoft.com/office/drawing/2014/main" id="{80A255D1-B280-6179-DA2D-965C53CDBF87}"/>
              </a:ext>
            </a:extLst>
          </p:cNvPr>
          <p:cNvSpPr txBox="1">
            <a:spLocks/>
          </p:cNvSpPr>
          <p:nvPr/>
        </p:nvSpPr>
        <p:spPr>
          <a:xfrm>
            <a:off x="1243485" y="2792977"/>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t>Join outreach activities</a:t>
            </a:r>
          </a:p>
        </p:txBody>
      </p:sp>
      <p:sp>
        <p:nvSpPr>
          <p:cNvPr id="82" name="Rectangle: Rounded Corners 81">
            <a:extLst>
              <a:ext uri="{FF2B5EF4-FFF2-40B4-BE49-F238E27FC236}">
                <a16:creationId xmlns:a16="http://schemas.microsoft.com/office/drawing/2014/main" id="{14318345-B6A3-7D85-3566-92F837A0CB73}"/>
              </a:ext>
            </a:extLst>
          </p:cNvPr>
          <p:cNvSpPr/>
          <p:nvPr/>
        </p:nvSpPr>
        <p:spPr>
          <a:xfrm>
            <a:off x="945458" y="3360070"/>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4" name="TextBox 83">
            <a:extLst>
              <a:ext uri="{FF2B5EF4-FFF2-40B4-BE49-F238E27FC236}">
                <a16:creationId xmlns:a16="http://schemas.microsoft.com/office/drawing/2014/main" id="{690A1A94-F709-9711-114B-7F41E47C179A}"/>
              </a:ext>
            </a:extLst>
          </p:cNvPr>
          <p:cNvSpPr txBox="1"/>
          <p:nvPr/>
        </p:nvSpPr>
        <p:spPr>
          <a:xfrm>
            <a:off x="886868" y="3268427"/>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4</a:t>
            </a:r>
            <a:endParaRPr lang="en-SI" sz="4000" b="1" dirty="0">
              <a:solidFill>
                <a:schemeClr val="accent3">
                  <a:lumMod val="20000"/>
                  <a:lumOff val="80000"/>
                </a:schemeClr>
              </a:solidFill>
              <a:latin typeface="Arial Nova" panose="020B0504020202020204" pitchFamily="34" charset="0"/>
            </a:endParaRPr>
          </a:p>
        </p:txBody>
      </p:sp>
      <p:sp>
        <p:nvSpPr>
          <p:cNvPr id="86" name="Rectangle: Rounded Corners 85">
            <a:extLst>
              <a:ext uri="{FF2B5EF4-FFF2-40B4-BE49-F238E27FC236}">
                <a16:creationId xmlns:a16="http://schemas.microsoft.com/office/drawing/2014/main" id="{8C809474-BD52-31A8-D6C7-C2DEF71A53D7}"/>
              </a:ext>
            </a:extLst>
          </p:cNvPr>
          <p:cNvSpPr/>
          <p:nvPr/>
        </p:nvSpPr>
        <p:spPr>
          <a:xfrm>
            <a:off x="1174900" y="3359395"/>
            <a:ext cx="3391222"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8" name="Title 4">
            <a:extLst>
              <a:ext uri="{FF2B5EF4-FFF2-40B4-BE49-F238E27FC236}">
                <a16:creationId xmlns:a16="http://schemas.microsoft.com/office/drawing/2014/main" id="{3473E05E-D9DB-F7F1-1116-2E7757525771}"/>
              </a:ext>
            </a:extLst>
          </p:cNvPr>
          <p:cNvSpPr txBox="1">
            <a:spLocks/>
          </p:cNvSpPr>
          <p:nvPr/>
        </p:nvSpPr>
        <p:spPr>
          <a:xfrm>
            <a:off x="1246908" y="3436591"/>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latin typeface="Andika"/>
                <a:ea typeface="Andika"/>
                <a:cs typeface="Andika"/>
                <a:sym typeface="Andika"/>
              </a:rPr>
              <a:t>Tell a simple personal story</a:t>
            </a:r>
            <a:endParaRPr lang="en-US" sz="1600" dirty="0"/>
          </a:p>
        </p:txBody>
      </p:sp>
      <p:sp>
        <p:nvSpPr>
          <p:cNvPr id="19" name="Rectangle: Rounded Corners 18">
            <a:extLst>
              <a:ext uri="{FF2B5EF4-FFF2-40B4-BE49-F238E27FC236}">
                <a16:creationId xmlns:a16="http://schemas.microsoft.com/office/drawing/2014/main" id="{64AC8795-2671-C82D-1C63-5B6275002A5E}"/>
              </a:ext>
            </a:extLst>
          </p:cNvPr>
          <p:cNvSpPr/>
          <p:nvPr/>
        </p:nvSpPr>
        <p:spPr>
          <a:xfrm>
            <a:off x="942035" y="3984563"/>
            <a:ext cx="2448272" cy="54197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2" name="TextBox 21">
            <a:extLst>
              <a:ext uri="{FF2B5EF4-FFF2-40B4-BE49-F238E27FC236}">
                <a16:creationId xmlns:a16="http://schemas.microsoft.com/office/drawing/2014/main" id="{3F31667A-FAED-D107-DF33-630D80EB7355}"/>
              </a:ext>
            </a:extLst>
          </p:cNvPr>
          <p:cNvSpPr txBox="1"/>
          <p:nvPr/>
        </p:nvSpPr>
        <p:spPr>
          <a:xfrm>
            <a:off x="883445" y="3892920"/>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5</a:t>
            </a:r>
            <a:endParaRPr lang="en-SI" sz="4000" b="1" dirty="0">
              <a:solidFill>
                <a:schemeClr val="accent3">
                  <a:lumMod val="20000"/>
                  <a:lumOff val="80000"/>
                </a:schemeClr>
              </a:solidFill>
              <a:latin typeface="Arial Nova" panose="020B0504020202020204" pitchFamily="34" charset="0"/>
            </a:endParaRPr>
          </a:p>
        </p:txBody>
      </p:sp>
      <p:sp>
        <p:nvSpPr>
          <p:cNvPr id="24" name="Rectangle: Rounded Corners 23">
            <a:extLst>
              <a:ext uri="{FF2B5EF4-FFF2-40B4-BE49-F238E27FC236}">
                <a16:creationId xmlns:a16="http://schemas.microsoft.com/office/drawing/2014/main" id="{7E1F20EB-E69B-7140-8BCE-9E6A27D1144F}"/>
              </a:ext>
            </a:extLst>
          </p:cNvPr>
          <p:cNvSpPr/>
          <p:nvPr/>
        </p:nvSpPr>
        <p:spPr>
          <a:xfrm>
            <a:off x="1171477" y="3983888"/>
            <a:ext cx="3391222" cy="54264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6" name="Title 4">
            <a:extLst>
              <a:ext uri="{FF2B5EF4-FFF2-40B4-BE49-F238E27FC236}">
                <a16:creationId xmlns:a16="http://schemas.microsoft.com/office/drawing/2014/main" id="{42DBA446-CD99-2E41-0D02-DEA20B616AE4}"/>
              </a:ext>
            </a:extLst>
          </p:cNvPr>
          <p:cNvSpPr txBox="1">
            <a:spLocks/>
          </p:cNvSpPr>
          <p:nvPr/>
        </p:nvSpPr>
        <p:spPr>
          <a:xfrm>
            <a:off x="1243485" y="4061084"/>
            <a:ext cx="4104456"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latin typeface="Andika"/>
                <a:ea typeface="Andika"/>
                <a:cs typeface="Andika"/>
                <a:sym typeface="Andika"/>
              </a:rPr>
              <a:t>Explore online learning tools</a:t>
            </a:r>
          </a:p>
        </p:txBody>
      </p:sp>
      <p:sp>
        <p:nvSpPr>
          <p:cNvPr id="28" name="Rectangle: Rounded Corners 27">
            <a:extLst>
              <a:ext uri="{FF2B5EF4-FFF2-40B4-BE49-F238E27FC236}">
                <a16:creationId xmlns:a16="http://schemas.microsoft.com/office/drawing/2014/main" id="{DFD854E5-B84E-F2F4-77EB-1E4C8EDDBD52}"/>
              </a:ext>
            </a:extLst>
          </p:cNvPr>
          <p:cNvSpPr/>
          <p:nvPr/>
        </p:nvSpPr>
        <p:spPr>
          <a:xfrm>
            <a:off x="4932040" y="1419622"/>
            <a:ext cx="3528392" cy="2088232"/>
          </a:xfrm>
          <a:prstGeom prst="roundRect">
            <a:avLst>
              <a:gd name="adj" fmla="val 1091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0" name="TextBox 29">
            <a:extLst>
              <a:ext uri="{FF2B5EF4-FFF2-40B4-BE49-F238E27FC236}">
                <a16:creationId xmlns:a16="http://schemas.microsoft.com/office/drawing/2014/main" id="{00C36355-F8F9-836D-68B3-4DB776DA03A7}"/>
              </a:ext>
            </a:extLst>
          </p:cNvPr>
          <p:cNvSpPr txBox="1"/>
          <p:nvPr/>
        </p:nvSpPr>
        <p:spPr>
          <a:xfrm>
            <a:off x="5112060" y="2132294"/>
            <a:ext cx="3168352" cy="1165897"/>
          </a:xfrm>
          <a:prstGeom prst="rect">
            <a:avLst/>
          </a:prstGeom>
          <a:noFill/>
        </p:spPr>
        <p:txBody>
          <a:bodyPr wrap="square" rtlCol="0">
            <a:spAutoFit/>
          </a:bodyPr>
          <a:lstStyle/>
          <a:p>
            <a:pPr>
              <a:lnSpc>
                <a:spcPct val="120000"/>
              </a:lnSpc>
            </a:pPr>
            <a:r>
              <a:rPr lang="en-US" sz="2000" dirty="0">
                <a:solidFill>
                  <a:schemeClr val="bg2"/>
                </a:solidFill>
                <a:latin typeface="Arial Nova" panose="020B0504020202020204" pitchFamily="34" charset="0"/>
              </a:rPr>
              <a:t>Being an Ambassador means connecting and inspiring. </a:t>
            </a:r>
            <a:endParaRPr lang="en-SI" sz="2000" dirty="0">
              <a:solidFill>
                <a:schemeClr val="bg2"/>
              </a:solidFill>
              <a:latin typeface="Arial Nova" panose="020B0504020202020204" pitchFamily="34" charset="0"/>
            </a:endParaRPr>
          </a:p>
        </p:txBody>
      </p:sp>
      <p:pic>
        <p:nvPicPr>
          <p:cNvPr id="32" name="Graphic 31" descr="Open quotation mark outline">
            <a:extLst>
              <a:ext uri="{FF2B5EF4-FFF2-40B4-BE49-F238E27FC236}">
                <a16:creationId xmlns:a16="http://schemas.microsoft.com/office/drawing/2014/main" id="{98C9D4AC-9E04-3BA6-5D64-4C519D352E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71082" y="1433566"/>
            <a:ext cx="914400" cy="914400"/>
          </a:xfrm>
          <a:prstGeom prst="rect">
            <a:avLst/>
          </a:prstGeom>
        </p:spPr>
      </p:pic>
    </p:spTree>
    <p:extLst>
      <p:ext uri="{BB962C8B-B14F-4D97-AF65-F5344CB8AC3E}">
        <p14:creationId xmlns:p14="http://schemas.microsoft.com/office/powerpoint/2010/main" val="1325486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6867-FDD6-3C2E-AA60-DA0A8F57DA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856B3-F6E6-6E29-D774-A147A3DC954F}"/>
              </a:ext>
            </a:extLst>
          </p:cNvPr>
          <p:cNvSpPr>
            <a:spLocks noGrp="1"/>
          </p:cNvSpPr>
          <p:nvPr>
            <p:ph type="title"/>
          </p:nvPr>
        </p:nvSpPr>
        <p:spPr>
          <a:xfrm>
            <a:off x="755996" y="486274"/>
            <a:ext cx="7128371" cy="1069628"/>
          </a:xfrm>
        </p:spPr>
        <p:txBody>
          <a:bodyPr>
            <a:normAutofit fontScale="90000"/>
          </a:bodyPr>
          <a:lstStyle/>
          <a:p>
            <a:r>
              <a:rPr lang="en-US" sz="2800" b="1" dirty="0">
                <a:solidFill>
                  <a:schemeClr val="accent1"/>
                </a:solidFill>
                <a:latin typeface="Andika"/>
                <a:ea typeface="Andika"/>
                <a:cs typeface="Andika"/>
                <a:sym typeface="Andika"/>
              </a:rPr>
              <a:t>Here are some useful video links to further explore the Student Ambassador role</a:t>
            </a:r>
          </a:p>
        </p:txBody>
      </p:sp>
      <p:sp>
        <p:nvSpPr>
          <p:cNvPr id="2" name="Rectangle: Rounded Corners 1">
            <a:extLst>
              <a:ext uri="{FF2B5EF4-FFF2-40B4-BE49-F238E27FC236}">
                <a16:creationId xmlns:a16="http://schemas.microsoft.com/office/drawing/2014/main" id="{1332F851-578B-09A5-60F3-143BE6CFF1B0}"/>
              </a:ext>
            </a:extLst>
          </p:cNvPr>
          <p:cNvSpPr/>
          <p:nvPr/>
        </p:nvSpPr>
        <p:spPr>
          <a:xfrm>
            <a:off x="837928" y="1641832"/>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Rectangle: Rounded Corners 7">
            <a:extLst>
              <a:ext uri="{FF2B5EF4-FFF2-40B4-BE49-F238E27FC236}">
                <a16:creationId xmlns:a16="http://schemas.microsoft.com/office/drawing/2014/main" id="{8C47D5A1-FFF8-FCA4-FA40-4443035E8FFB}"/>
              </a:ext>
            </a:extLst>
          </p:cNvPr>
          <p:cNvSpPr/>
          <p:nvPr/>
        </p:nvSpPr>
        <p:spPr>
          <a:xfrm>
            <a:off x="1125960" y="1641157"/>
            <a:ext cx="2448272" cy="136815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DD3ADC6-39E1-9AB7-3DCF-67A6176096CB}"/>
              </a:ext>
            </a:extLst>
          </p:cNvPr>
          <p:cNvSpPr txBox="1">
            <a:spLocks/>
          </p:cNvSpPr>
          <p:nvPr/>
        </p:nvSpPr>
        <p:spPr>
          <a:xfrm>
            <a:off x="1351635" y="1919572"/>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1"/>
                </a:solidFill>
                <a:latin typeface="Andika"/>
                <a:ea typeface="Andika"/>
                <a:cs typeface="Andika"/>
                <a:sym typeface="Andika"/>
                <a:hlinkClick r:id="rId2">
                  <a:extLst>
                    <a:ext uri="{A12FA001-AC4F-418D-AE19-62706E023703}">
                      <ahyp:hlinkClr xmlns:ahyp="http://schemas.microsoft.com/office/drawing/2018/hyperlinkcolor" val="tx"/>
                    </a:ext>
                  </a:extLst>
                </a:hlinkClick>
              </a:rPr>
              <a:t>What is 2 Truths 1 Lie? | Best Ice Breaker</a:t>
            </a:r>
            <a:endParaRPr lang="en-US" sz="1600" dirty="0">
              <a:solidFill>
                <a:schemeClr val="accent1"/>
              </a:solidFill>
            </a:endParaRPr>
          </a:p>
        </p:txBody>
      </p:sp>
      <p:sp>
        <p:nvSpPr>
          <p:cNvPr id="12" name="Rectangle: Rounded Corners 11">
            <a:extLst>
              <a:ext uri="{FF2B5EF4-FFF2-40B4-BE49-F238E27FC236}">
                <a16:creationId xmlns:a16="http://schemas.microsoft.com/office/drawing/2014/main" id="{A6494E1A-41AF-7B29-AD72-5D9C1968CDCF}"/>
              </a:ext>
            </a:extLst>
          </p:cNvPr>
          <p:cNvSpPr/>
          <p:nvPr/>
        </p:nvSpPr>
        <p:spPr>
          <a:xfrm>
            <a:off x="3707904" y="1639076"/>
            <a:ext cx="2448272" cy="136815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Rectangle: Rounded Corners 15">
            <a:extLst>
              <a:ext uri="{FF2B5EF4-FFF2-40B4-BE49-F238E27FC236}">
                <a16:creationId xmlns:a16="http://schemas.microsoft.com/office/drawing/2014/main" id="{171E089C-1B78-F3EC-B984-A9870D48CFCF}"/>
              </a:ext>
            </a:extLst>
          </p:cNvPr>
          <p:cNvSpPr/>
          <p:nvPr/>
        </p:nvSpPr>
        <p:spPr>
          <a:xfrm>
            <a:off x="3981364" y="1635646"/>
            <a:ext cx="2448272" cy="1368152"/>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77882720-884B-133C-64ED-E6DC0E459D71}"/>
              </a:ext>
            </a:extLst>
          </p:cNvPr>
          <p:cNvSpPr txBox="1">
            <a:spLocks/>
          </p:cNvSpPr>
          <p:nvPr/>
        </p:nvSpPr>
        <p:spPr>
          <a:xfrm>
            <a:off x="4199979" y="1923002"/>
            <a:ext cx="1944216"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3"/>
                </a:solidFill>
                <a:hlinkClick r:id="rId3">
                  <a:extLst>
                    <a:ext uri="{A12FA001-AC4F-418D-AE19-62706E023703}">
                      <ahyp:hlinkClr xmlns:ahyp="http://schemas.microsoft.com/office/drawing/2018/hyperlinkcolor" val="tx"/>
                    </a:ext>
                  </a:extLst>
                </a:hlinkClick>
              </a:rPr>
              <a:t>Why become a student ambassador? </a:t>
            </a:r>
            <a:endParaRPr lang="en-US" sz="1600" dirty="0">
              <a:solidFill>
                <a:schemeClr val="accent3"/>
              </a:solidFill>
            </a:endParaRPr>
          </a:p>
        </p:txBody>
      </p:sp>
      <p:pic>
        <p:nvPicPr>
          <p:cNvPr id="6" name="Graphic 5" descr="Link outline">
            <a:extLst>
              <a:ext uri="{FF2B5EF4-FFF2-40B4-BE49-F238E27FC236}">
                <a16:creationId xmlns:a16="http://schemas.microsoft.com/office/drawing/2014/main" id="{82590077-EE49-4D5A-49F9-BCD3042945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3648" y="1724220"/>
            <a:ext cx="385192" cy="385192"/>
          </a:xfrm>
          <a:prstGeom prst="rect">
            <a:avLst/>
          </a:prstGeom>
        </p:spPr>
      </p:pic>
      <p:pic>
        <p:nvPicPr>
          <p:cNvPr id="9" name="Graphic 8" descr="Link outline">
            <a:extLst>
              <a:ext uri="{FF2B5EF4-FFF2-40B4-BE49-F238E27FC236}">
                <a16:creationId xmlns:a16="http://schemas.microsoft.com/office/drawing/2014/main" id="{372C817B-EB42-F9F0-F36B-9EAD6971E3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8255" y="1740821"/>
            <a:ext cx="385192" cy="385192"/>
          </a:xfrm>
          <a:prstGeom prst="rect">
            <a:avLst/>
          </a:prstGeom>
        </p:spPr>
      </p:pic>
      <p:sp>
        <p:nvSpPr>
          <p:cNvPr id="13" name="Rectangle: Rounded Corners 12">
            <a:extLst>
              <a:ext uri="{FF2B5EF4-FFF2-40B4-BE49-F238E27FC236}">
                <a16:creationId xmlns:a16="http://schemas.microsoft.com/office/drawing/2014/main" id="{38D3BCC4-9BCF-8C00-10C6-0BFD6F40E1ED}"/>
              </a:ext>
            </a:extLst>
          </p:cNvPr>
          <p:cNvSpPr/>
          <p:nvPr/>
        </p:nvSpPr>
        <p:spPr>
          <a:xfrm>
            <a:off x="837928" y="3158106"/>
            <a:ext cx="2448272" cy="1368152"/>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Rectangle: Rounded Corners 16">
            <a:extLst>
              <a:ext uri="{FF2B5EF4-FFF2-40B4-BE49-F238E27FC236}">
                <a16:creationId xmlns:a16="http://schemas.microsoft.com/office/drawing/2014/main" id="{6B3F1FA6-4BF1-436C-51B7-8B2C7F4E5C9A}"/>
              </a:ext>
            </a:extLst>
          </p:cNvPr>
          <p:cNvSpPr/>
          <p:nvPr/>
        </p:nvSpPr>
        <p:spPr>
          <a:xfrm>
            <a:off x="1125960" y="3154675"/>
            <a:ext cx="3806080" cy="1368152"/>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itle 4">
            <a:extLst>
              <a:ext uri="{FF2B5EF4-FFF2-40B4-BE49-F238E27FC236}">
                <a16:creationId xmlns:a16="http://schemas.microsoft.com/office/drawing/2014/main" id="{4BB07012-DA15-7F36-310D-2A14B62C6392}"/>
              </a:ext>
            </a:extLst>
          </p:cNvPr>
          <p:cNvSpPr txBox="1">
            <a:spLocks/>
          </p:cNvSpPr>
          <p:nvPr/>
        </p:nvSpPr>
        <p:spPr>
          <a:xfrm>
            <a:off x="1351635" y="3435846"/>
            <a:ext cx="343638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2"/>
                </a:solidFill>
                <a:latin typeface="Andika"/>
                <a:ea typeface="Andika"/>
                <a:cs typeface="Andika"/>
                <a:sym typeface="Andika"/>
                <a:hlinkClick r:id="rId6">
                  <a:extLst>
                    <a:ext uri="{A12FA001-AC4F-418D-AE19-62706E023703}">
                      <ahyp:hlinkClr xmlns:ahyp="http://schemas.microsoft.com/office/drawing/2018/hyperlinkcolor" val="tx"/>
                    </a:ext>
                  </a:extLst>
                </a:hlinkClick>
              </a:rPr>
              <a:t>Working as a Student Ambassador | Benefits of being a Student Ambassador | Student vlog</a:t>
            </a:r>
            <a:endParaRPr lang="en-US" sz="1600" dirty="0">
              <a:solidFill>
                <a:schemeClr val="accent2"/>
              </a:solidFill>
            </a:endParaRPr>
          </a:p>
        </p:txBody>
      </p:sp>
      <p:pic>
        <p:nvPicPr>
          <p:cNvPr id="25" name="Graphic 24" descr="Link outline">
            <a:extLst>
              <a:ext uri="{FF2B5EF4-FFF2-40B4-BE49-F238E27FC236}">
                <a16:creationId xmlns:a16="http://schemas.microsoft.com/office/drawing/2014/main" id="{A13BD2DE-4934-7930-BE46-D69DD581EC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03648" y="3240494"/>
            <a:ext cx="385192" cy="385192"/>
          </a:xfrm>
          <a:prstGeom prst="rect">
            <a:avLst/>
          </a:prstGeom>
        </p:spPr>
      </p:pic>
      <p:sp>
        <p:nvSpPr>
          <p:cNvPr id="29" name="Rectangle: Rounded Corners 28">
            <a:extLst>
              <a:ext uri="{FF2B5EF4-FFF2-40B4-BE49-F238E27FC236}">
                <a16:creationId xmlns:a16="http://schemas.microsoft.com/office/drawing/2014/main" id="{D6559602-927D-D587-AADC-5EB6256DF0B1}"/>
              </a:ext>
            </a:extLst>
          </p:cNvPr>
          <p:cNvSpPr/>
          <p:nvPr/>
        </p:nvSpPr>
        <p:spPr>
          <a:xfrm>
            <a:off x="5065712" y="3154675"/>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7FE777E-A074-839D-9B57-679EEA1AE1A4}"/>
              </a:ext>
            </a:extLst>
          </p:cNvPr>
          <p:cNvSpPr txBox="1">
            <a:spLocks/>
          </p:cNvSpPr>
          <p:nvPr/>
        </p:nvSpPr>
        <p:spPr>
          <a:xfrm>
            <a:off x="5232276" y="3282989"/>
            <a:ext cx="1944216"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rPr>
              <a:t>We encourage you to explore these resources.</a:t>
            </a:r>
          </a:p>
        </p:txBody>
      </p:sp>
    </p:spTree>
    <p:extLst>
      <p:ext uri="{BB962C8B-B14F-4D97-AF65-F5344CB8AC3E}">
        <p14:creationId xmlns:p14="http://schemas.microsoft.com/office/powerpoint/2010/main" val="3874728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6435"/>
        </a:solidFill>
        <a:effectLst/>
      </p:bgPr>
    </p:bg>
    <p:spTree>
      <p:nvGrpSpPr>
        <p:cNvPr id="1" name="">
          <a:extLst>
            <a:ext uri="{FF2B5EF4-FFF2-40B4-BE49-F238E27FC236}">
              <a16:creationId xmlns:a16="http://schemas.microsoft.com/office/drawing/2014/main" id="{E56F4D14-8843-5784-2E1D-22F693D30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992473-564D-E8BD-3109-D08A11B7BC7E}"/>
              </a:ext>
            </a:extLst>
          </p:cNvPr>
          <p:cNvSpPr>
            <a:spLocks noGrp="1"/>
          </p:cNvSpPr>
          <p:nvPr>
            <p:ph type="title"/>
          </p:nvPr>
        </p:nvSpPr>
        <p:spPr>
          <a:xfrm>
            <a:off x="601990" y="2342436"/>
            <a:ext cx="4204507" cy="916663"/>
          </a:xfrm>
        </p:spPr>
        <p:txBody>
          <a:bodyPr/>
          <a:lstStyle/>
          <a:p>
            <a:pPr algn="l"/>
            <a:r>
              <a:rPr lang="en-US" sz="3600" b="1" dirty="0">
                <a:solidFill>
                  <a:schemeClr val="bg2"/>
                </a:solidFill>
                <a:ea typeface="Andika"/>
                <a:cs typeface="Arial" panose="020B0604020202020204" pitchFamily="34" charset="0"/>
                <a:sym typeface="Andika"/>
              </a:rPr>
              <a:t>Introduction to the Student Ambassador Role</a:t>
            </a:r>
            <a:br>
              <a:rPr lang="en-US" sz="3600" b="1" dirty="0">
                <a:solidFill>
                  <a:schemeClr val="bg2"/>
                </a:solidFill>
                <a:ea typeface="Andika"/>
                <a:cs typeface="Arial" panose="020B0604020202020204" pitchFamily="34" charset="0"/>
                <a:sym typeface="Andika"/>
              </a:rPr>
            </a:b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19131C6C-535C-6BD6-35D9-E79C9A72D502}"/>
              </a:ext>
            </a:extLst>
          </p:cNvPr>
          <p:cNvSpPr/>
          <p:nvPr/>
        </p:nvSpPr>
        <p:spPr>
          <a:xfrm>
            <a:off x="673998" y="1216592"/>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rgbClr val="EB6435"/>
                </a:solidFill>
              </a:rPr>
              <a:t>MANDATORY TRAINING MANUAL</a:t>
            </a:r>
            <a:r>
              <a:rPr lang="en-US" sz="1200" b="1" dirty="0">
                <a:solidFill>
                  <a:srgbClr val="EB6435"/>
                </a:solidFill>
              </a:rPr>
              <a:t> 01</a:t>
            </a:r>
            <a:endParaRPr lang="en-SI" sz="1200" dirty="0">
              <a:solidFill>
                <a:srgbClr val="EB6435"/>
              </a:solidFill>
            </a:endParaRPr>
          </a:p>
        </p:txBody>
      </p:sp>
      <p:sp>
        <p:nvSpPr>
          <p:cNvPr id="13" name="Rectangle 12">
            <a:extLst>
              <a:ext uri="{FF2B5EF4-FFF2-40B4-BE49-F238E27FC236}">
                <a16:creationId xmlns:a16="http://schemas.microsoft.com/office/drawing/2014/main" id="{ACDBF55D-0BC5-A0F9-CBED-1E47AB85C6E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71157165-7ABE-B62C-7E1D-72B778AC5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2CC2C52D-1DE1-1ABC-D051-9F7333D72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74DED67F-2587-B010-7C63-792153313F94}"/>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FB7C8BCD-030B-5534-FF55-4A1483236449}"/>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CF1EE7FA-6E77-A6A6-EDBD-A9D3AA70C6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9A1B0DA5-689F-EBD2-B08B-DB9B68E9D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C4CEB921-D4DC-B7DE-4BC7-DD10460284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
        <p:nvSpPr>
          <p:cNvPr id="2" name="Title 4">
            <a:extLst>
              <a:ext uri="{FF2B5EF4-FFF2-40B4-BE49-F238E27FC236}">
                <a16:creationId xmlns:a16="http://schemas.microsoft.com/office/drawing/2014/main" id="{CD7529BE-2914-A28B-91BE-46C549517A17}"/>
              </a:ext>
            </a:extLst>
          </p:cNvPr>
          <p:cNvSpPr txBox="1">
            <a:spLocks/>
          </p:cNvSpPr>
          <p:nvPr/>
        </p:nvSpPr>
        <p:spPr>
          <a:xfrm>
            <a:off x="601990" y="823053"/>
            <a:ext cx="4204507" cy="3226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0" i="0" kern="120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pPr algn="l"/>
            <a:r>
              <a:rPr lang="en-US" sz="1200" dirty="0">
                <a:solidFill>
                  <a:schemeClr val="bg2"/>
                </a:solidFill>
                <a:ea typeface="Andika"/>
                <a:cs typeface="Arial" panose="020B0604020202020204" pitchFamily="34" charset="0"/>
                <a:sym typeface="Andika"/>
              </a:rPr>
              <a:t>YOU HAVE REACHED THE END OF </a:t>
            </a:r>
            <a:endParaRPr lang="en-SI" sz="1200" dirty="0">
              <a:solidFill>
                <a:schemeClr val="bg2"/>
              </a:solidFill>
              <a:cs typeface="Arial" panose="020B0604020202020204" pitchFamily="34" charset="0"/>
            </a:endParaRPr>
          </a:p>
        </p:txBody>
      </p:sp>
    </p:spTree>
    <p:extLst>
      <p:ext uri="{BB962C8B-B14F-4D97-AF65-F5344CB8AC3E}">
        <p14:creationId xmlns:p14="http://schemas.microsoft.com/office/powerpoint/2010/main" val="2608064321"/>
      </p:ext>
    </p:extLst>
  </p:cSld>
  <p:clrMapOvr>
    <a:masterClrMapping/>
  </p:clrMapOvr>
</p:sld>
</file>

<file path=ppt/theme/theme1.xml><?xml version="1.0" encoding="utf-8"?>
<a:theme xmlns:a="http://schemas.openxmlformats.org/drawingml/2006/main" name="Officeova tema">
  <a:themeElements>
    <a:clrScheme name="EngageAll">
      <a:dk1>
        <a:srgbClr val="2B303B"/>
      </a:dk1>
      <a:lt1>
        <a:srgbClr val="FFFDFF"/>
      </a:lt1>
      <a:dk2>
        <a:srgbClr val="2B303B"/>
      </a:dk2>
      <a:lt2>
        <a:srgbClr val="FFFFFF"/>
      </a:lt2>
      <a:accent1>
        <a:srgbClr val="EB6335"/>
      </a:accent1>
      <a:accent2>
        <a:srgbClr val="409587"/>
      </a:accent2>
      <a:accent3>
        <a:srgbClr val="F09C37"/>
      </a:accent3>
      <a:accent4>
        <a:srgbClr val="4895EA"/>
      </a:accent4>
      <a:accent5>
        <a:srgbClr val="515B9D"/>
      </a:accent5>
      <a:accent6>
        <a:srgbClr val="2B303B"/>
      </a:accent6>
      <a:hlink>
        <a:srgbClr val="4895EA"/>
      </a:hlink>
      <a:folHlink>
        <a:srgbClr val="FFFFFF"/>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NCLUSION_PPT" id="{ABBC59A2-3B62-6E46-A022-014FA2A14A3B}" vid="{1D97DFDC-084E-5C4A-9019-155BEF11D06C}"/>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3038</TotalTime>
  <Words>328</Words>
  <Application>Microsoft Office PowerPoint</Application>
  <PresentationFormat>On-screen Show (16:9)</PresentationFormat>
  <Paragraphs>55</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Andika</vt:lpstr>
      <vt:lpstr>Arial</vt:lpstr>
      <vt:lpstr>Arial Nova</vt:lpstr>
      <vt:lpstr>Calibri</vt:lpstr>
      <vt:lpstr>DINPro-Bold</vt:lpstr>
      <vt:lpstr>Helvetica</vt:lpstr>
      <vt:lpstr>Officeova tema</vt:lpstr>
      <vt:lpstr>Introduction to the Student Ambassador Role </vt:lpstr>
      <vt:lpstr>In this session you will</vt:lpstr>
      <vt:lpstr>Each ambassador shares two true facts and one myth about themselves.</vt:lpstr>
      <vt:lpstr>What is a Student Ambassador?</vt:lpstr>
      <vt:lpstr>Core Responsibilities</vt:lpstr>
      <vt:lpstr>Key  Competences</vt:lpstr>
      <vt:lpstr>Case Scenario</vt:lpstr>
      <vt:lpstr>PowerPoint Presentation</vt:lpstr>
      <vt:lpstr>Key  Takeaways</vt:lpstr>
      <vt:lpstr>Here are some useful video links to further explore the Student Ambassador role</vt:lpstr>
      <vt:lpstr>Introduction to the Student Ambassador Role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PC</dc:creator>
  <cp:lastModifiedBy>Tina Cajnkar</cp:lastModifiedBy>
  <cp:revision>211</cp:revision>
  <dcterms:created xsi:type="dcterms:W3CDTF">2016-12-15T13:31:48Z</dcterms:created>
  <dcterms:modified xsi:type="dcterms:W3CDTF">2026-09-18T16:24:23Z</dcterms:modified>
</cp:coreProperties>
</file>