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66" r:id="rId3"/>
    <p:sldId id="264" r:id="rId4"/>
    <p:sldId id="274" r:id="rId5"/>
    <p:sldId id="269" r:id="rId6"/>
    <p:sldId id="280" r:id="rId7"/>
    <p:sldId id="281" r:id="rId8"/>
    <p:sldId id="282" r:id="rId9"/>
    <p:sldId id="283" r:id="rId10"/>
    <p:sldId id="284" r:id="rId11"/>
    <p:sldId id="271" r:id="rId12"/>
    <p:sldId id="272" r:id="rId13"/>
  </p:sldIdLst>
  <p:sldSz cx="9144000" cy="5143500" type="screen16x9"/>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9588"/>
    <a:srgbClr val="2C303C"/>
    <a:srgbClr val="EB6435"/>
    <a:srgbClr val="F09D37"/>
    <a:srgbClr val="4995EB"/>
    <a:srgbClr val="525B9E"/>
    <a:srgbClr val="FFF9EF"/>
    <a:srgbClr val="09203C"/>
    <a:srgbClr val="F3F3F6"/>
    <a:srgbClr val="FABE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8169"/>
    <p:restoredTop sz="94481"/>
  </p:normalViewPr>
  <p:slideViewPr>
    <p:cSldViewPr>
      <p:cViewPr varScale="1">
        <p:scale>
          <a:sx n="82" d="100"/>
          <a:sy n="82" d="100"/>
        </p:scale>
        <p:origin x="176" y="271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45972B-BC84-4FFF-8CD1-818836243AAE}" type="datetimeFigureOut">
              <a:rPr lang="sl-SI" smtClean="0"/>
              <a:t>21. 9. 26</a:t>
            </a:fld>
            <a:endParaRPr lang="sl-SI"/>
          </a:p>
        </p:txBody>
      </p:sp>
      <p:sp>
        <p:nvSpPr>
          <p:cNvPr id="4" name="Ograda no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5" name="Ograda številke diapoz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7612FB-366E-40D9-A467-92CD0C904C64}" type="slidenum">
              <a:rPr lang="sl-SI" smtClean="0"/>
              <a:t>‹#›</a:t>
            </a:fld>
            <a:endParaRPr lang="sl-SI"/>
          </a:p>
        </p:txBody>
      </p:sp>
    </p:spTree>
    <p:extLst>
      <p:ext uri="{BB962C8B-B14F-4D97-AF65-F5344CB8AC3E}">
        <p14:creationId xmlns:p14="http://schemas.microsoft.com/office/powerpoint/2010/main" val="224192854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825CF9-1B78-48DD-8D20-1CA6BF43EBB5}" type="datetimeFigureOut">
              <a:rPr lang="sl-SI" smtClean="0"/>
              <a:t>21. 9. 26</a:t>
            </a:fld>
            <a:endParaRPr lang="sl-SI"/>
          </a:p>
        </p:txBody>
      </p:sp>
      <p:sp>
        <p:nvSpPr>
          <p:cNvPr id="4" name="Ograda stranske slik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E06CE-51AA-4A89-8A7F-D073BCACD2E6}" type="slidenum">
              <a:rPr lang="sl-SI" smtClean="0"/>
              <a:t>‹#›</a:t>
            </a:fld>
            <a:endParaRPr lang="sl-SI"/>
          </a:p>
        </p:txBody>
      </p:sp>
    </p:spTree>
    <p:extLst>
      <p:ext uri="{BB962C8B-B14F-4D97-AF65-F5344CB8AC3E}">
        <p14:creationId xmlns:p14="http://schemas.microsoft.com/office/powerpoint/2010/main" val="15484574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I" dirty="0"/>
          </a:p>
        </p:txBody>
      </p:sp>
      <p:sp>
        <p:nvSpPr>
          <p:cNvPr id="4" name="Header Placeholder 3"/>
          <p:cNvSpPr>
            <a:spLocks noGrp="1"/>
          </p:cNvSpPr>
          <p:nvPr>
            <p:ph type="hdr" sz="quarter"/>
          </p:nvPr>
        </p:nvSpPr>
        <p:spPr/>
        <p:txBody>
          <a:bodyPr/>
          <a:lstStyle/>
          <a:p>
            <a:endParaRPr lang="sl-SI"/>
          </a:p>
        </p:txBody>
      </p:sp>
      <p:sp>
        <p:nvSpPr>
          <p:cNvPr id="5" name="Slide Number Placeholder 4"/>
          <p:cNvSpPr>
            <a:spLocks noGrp="1"/>
          </p:cNvSpPr>
          <p:nvPr>
            <p:ph type="sldNum" sz="quarter" idx="5"/>
          </p:nvPr>
        </p:nvSpPr>
        <p:spPr/>
        <p:txBody>
          <a:bodyPr/>
          <a:lstStyle/>
          <a:p>
            <a:fld id="{0BCE06CE-51AA-4A89-8A7F-D073BCACD2E6}" type="slidenum">
              <a:rPr lang="sl-SI" smtClean="0"/>
              <a:t>2</a:t>
            </a:fld>
            <a:endParaRPr lang="sl-SI"/>
          </a:p>
        </p:txBody>
      </p:sp>
    </p:spTree>
    <p:extLst>
      <p:ext uri="{BB962C8B-B14F-4D97-AF65-F5344CB8AC3E}">
        <p14:creationId xmlns:p14="http://schemas.microsoft.com/office/powerpoint/2010/main" val="32283377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2.emf"/><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 name="Picture 1">
            <a:extLst>
              <a:ext uri="{FF2B5EF4-FFF2-40B4-BE49-F238E27FC236}">
                <a16:creationId xmlns:a16="http://schemas.microsoft.com/office/drawing/2014/main" id="{62888458-22DD-9928-96D9-9FA973BC4558}"/>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FB7587E9-153B-8CD1-01DF-40225F248192}"/>
              </a:ext>
            </a:extLst>
          </p:cNvPr>
          <p:cNvPicPr>
            <a:picLocks noChangeAspect="1"/>
          </p:cNvPicPr>
          <p:nvPr userDrawn="1"/>
        </p:nvPicPr>
        <p:blipFill>
          <a:blip r:embed="rId3"/>
          <a:stretch>
            <a:fillRect/>
          </a:stretch>
        </p:blipFill>
        <p:spPr>
          <a:xfrm>
            <a:off x="6677890" y="555526"/>
            <a:ext cx="1462062" cy="1462062"/>
          </a:xfrm>
          <a:prstGeom prst="rect">
            <a:avLst/>
          </a:prstGeom>
        </p:spPr>
      </p:pic>
      <p:pic>
        <p:nvPicPr>
          <p:cNvPr id="7" name="Picture 6">
            <a:extLst>
              <a:ext uri="{FF2B5EF4-FFF2-40B4-BE49-F238E27FC236}">
                <a16:creationId xmlns:a16="http://schemas.microsoft.com/office/drawing/2014/main" id="{3F6CC242-E9A7-4E48-4CA2-B9C1F999C52C}"/>
              </a:ext>
            </a:extLst>
          </p:cNvPr>
          <p:cNvPicPr>
            <a:picLocks noChangeAspect="1"/>
          </p:cNvPicPr>
          <p:nvPr userDrawn="1"/>
        </p:nvPicPr>
        <p:blipFill>
          <a:blip r:embed="rId4"/>
          <a:stretch>
            <a:fillRect/>
          </a:stretch>
        </p:blipFill>
        <p:spPr>
          <a:xfrm rot="2248129">
            <a:off x="7168231" y="2907799"/>
            <a:ext cx="1548244" cy="2949036"/>
          </a:xfrm>
          <a:prstGeom prst="rect">
            <a:avLst/>
          </a:prstGeom>
        </p:spPr>
      </p:pic>
      <p:pic>
        <p:nvPicPr>
          <p:cNvPr id="11" name="Picture 10">
            <a:extLst>
              <a:ext uri="{FF2B5EF4-FFF2-40B4-BE49-F238E27FC236}">
                <a16:creationId xmlns:a16="http://schemas.microsoft.com/office/drawing/2014/main" id="{B6414B39-A44E-7022-E3F9-8668A822AE7B}"/>
              </a:ext>
            </a:extLst>
          </p:cNvPr>
          <p:cNvPicPr>
            <a:picLocks noChangeAspect="1"/>
          </p:cNvPicPr>
          <p:nvPr userDrawn="1"/>
        </p:nvPicPr>
        <p:blipFill>
          <a:blip r:embed="rId5"/>
          <a:stretch>
            <a:fillRect/>
          </a:stretch>
        </p:blipFill>
        <p:spPr>
          <a:xfrm rot="19730288">
            <a:off x="5169355" y="1820548"/>
            <a:ext cx="1142969" cy="2304675"/>
          </a:xfrm>
          <a:prstGeom prst="rect">
            <a:avLst/>
          </a:prstGeom>
        </p:spPr>
      </p:pic>
      <p:pic>
        <p:nvPicPr>
          <p:cNvPr id="13" name="Picture 12">
            <a:extLst>
              <a:ext uri="{FF2B5EF4-FFF2-40B4-BE49-F238E27FC236}">
                <a16:creationId xmlns:a16="http://schemas.microsoft.com/office/drawing/2014/main" id="{D8DE147F-BEF8-9962-8FB8-E43BF3FE7F3D}"/>
              </a:ext>
            </a:extLst>
          </p:cNvPr>
          <p:cNvPicPr>
            <a:picLocks noChangeAspect="1"/>
          </p:cNvPicPr>
          <p:nvPr userDrawn="1"/>
        </p:nvPicPr>
        <p:blipFill>
          <a:blip r:embed="rId6"/>
          <a:stretch>
            <a:fillRect/>
          </a:stretch>
        </p:blipFill>
        <p:spPr>
          <a:xfrm>
            <a:off x="4818772" y="-387350"/>
            <a:ext cx="1276180" cy="1276180"/>
          </a:xfrm>
          <a:prstGeom prst="rect">
            <a:avLst/>
          </a:prstGeom>
        </p:spPr>
      </p:pic>
    </p:spTree>
    <p:extLst>
      <p:ext uri="{BB962C8B-B14F-4D97-AF65-F5344CB8AC3E}">
        <p14:creationId xmlns:p14="http://schemas.microsoft.com/office/powerpoint/2010/main" val="205049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spTree>
    <p:extLst>
      <p:ext uri="{BB962C8B-B14F-4D97-AF65-F5344CB8AC3E}">
        <p14:creationId xmlns:p14="http://schemas.microsoft.com/office/powerpoint/2010/main" val="18693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v2">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833720" y="1664351"/>
            <a:ext cx="3738280"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8" name="Picture 27" descr="A group of people putting their hands together&#10;&#10;Description automatically generated">
            <a:extLst>
              <a:ext uri="{FF2B5EF4-FFF2-40B4-BE49-F238E27FC236}">
                <a16:creationId xmlns:a16="http://schemas.microsoft.com/office/drawing/2014/main" id="{E1209E7C-5642-D56D-2E96-7189BD5990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161" y="0"/>
            <a:ext cx="3885883" cy="4378026"/>
          </a:xfrm>
          <a:prstGeom prst="rect">
            <a:avLst/>
          </a:prstGeom>
        </p:spPr>
      </p:pic>
      <p:pic>
        <p:nvPicPr>
          <p:cNvPr id="30" name="Picture 29">
            <a:extLst>
              <a:ext uri="{FF2B5EF4-FFF2-40B4-BE49-F238E27FC236}">
                <a16:creationId xmlns:a16="http://schemas.microsoft.com/office/drawing/2014/main" id="{FD749A47-33F9-A799-5F03-0E5F21D7C64B}"/>
              </a:ext>
            </a:extLst>
          </p:cNvPr>
          <p:cNvPicPr>
            <a:picLocks noChangeAspect="1"/>
          </p:cNvPicPr>
          <p:nvPr userDrawn="1"/>
        </p:nvPicPr>
        <p:blipFill>
          <a:blip r:embed="rId3"/>
          <a:stretch>
            <a:fillRect/>
          </a:stretch>
        </p:blipFill>
        <p:spPr>
          <a:xfrm rot="19522396">
            <a:off x="7598112" y="3872016"/>
            <a:ext cx="598380" cy="1206569"/>
          </a:xfrm>
          <a:prstGeom prst="rect">
            <a:avLst/>
          </a:prstGeom>
        </p:spPr>
      </p:pic>
      <p:pic>
        <p:nvPicPr>
          <p:cNvPr id="31" name="Picture 30">
            <a:extLst>
              <a:ext uri="{FF2B5EF4-FFF2-40B4-BE49-F238E27FC236}">
                <a16:creationId xmlns:a16="http://schemas.microsoft.com/office/drawing/2014/main" id="{0A59C14F-865D-5C46-F123-A724BC333586}"/>
              </a:ext>
            </a:extLst>
          </p:cNvPr>
          <p:cNvPicPr>
            <a:picLocks noChangeAspect="1"/>
          </p:cNvPicPr>
          <p:nvPr userDrawn="1"/>
        </p:nvPicPr>
        <p:blipFill>
          <a:blip r:embed="rId4"/>
          <a:stretch>
            <a:fillRect/>
          </a:stretch>
        </p:blipFill>
        <p:spPr>
          <a:xfrm>
            <a:off x="4378499" y="3100533"/>
            <a:ext cx="936906" cy="936906"/>
          </a:xfrm>
          <a:prstGeom prst="rect">
            <a:avLst/>
          </a:prstGeom>
        </p:spPr>
      </p:pic>
      <p:pic>
        <p:nvPicPr>
          <p:cNvPr id="32" name="Picture 31">
            <a:extLst>
              <a:ext uri="{FF2B5EF4-FFF2-40B4-BE49-F238E27FC236}">
                <a16:creationId xmlns:a16="http://schemas.microsoft.com/office/drawing/2014/main" id="{347CF199-B8EA-DADF-39A0-CCDEE07FBCA5}"/>
              </a:ext>
            </a:extLst>
          </p:cNvPr>
          <p:cNvPicPr>
            <a:picLocks noChangeAspect="1"/>
          </p:cNvPicPr>
          <p:nvPr userDrawn="1"/>
        </p:nvPicPr>
        <p:blipFill>
          <a:blip r:embed="rId5"/>
          <a:stretch>
            <a:fillRect/>
          </a:stretch>
        </p:blipFill>
        <p:spPr>
          <a:xfrm>
            <a:off x="539552" y="339502"/>
            <a:ext cx="1685802" cy="432048"/>
          </a:xfrm>
          <a:prstGeom prst="rect">
            <a:avLst/>
          </a:prstGeom>
        </p:spPr>
      </p:pic>
    </p:spTree>
    <p:extLst>
      <p:ext uri="{BB962C8B-B14F-4D97-AF65-F5344CB8AC3E}">
        <p14:creationId xmlns:p14="http://schemas.microsoft.com/office/powerpoint/2010/main" val="2871355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Slide ">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193CE81-6986-5757-287E-5848D6A43575}"/>
              </a:ext>
            </a:extLst>
          </p:cNvPr>
          <p:cNvSpPr>
            <a:spLocks noGrp="1"/>
          </p:cNvSpPr>
          <p:nvPr>
            <p:ph type="title" hasCustomPrompt="1"/>
          </p:nvPr>
        </p:nvSpPr>
        <p:spPr>
          <a:xfrm>
            <a:off x="0" y="342925"/>
            <a:ext cx="9144000" cy="857250"/>
          </a:xfrm>
        </p:spPr>
        <p:txBody>
          <a:bodyPr>
            <a:normAutofit/>
          </a:bodyPr>
          <a:lstStyle>
            <a:lvl1pPr algn="ctr">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INTRODUCTION</a:t>
            </a:r>
          </a:p>
        </p:txBody>
      </p:sp>
      <p:sp>
        <p:nvSpPr>
          <p:cNvPr id="3" name="Ograda besedila 3">
            <a:extLst>
              <a:ext uri="{FF2B5EF4-FFF2-40B4-BE49-F238E27FC236}">
                <a16:creationId xmlns:a16="http://schemas.microsoft.com/office/drawing/2014/main" id="{756D9C3B-C8A0-5290-EFD0-A98A162D3B32}"/>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E057B9EF-F10E-C7B6-EE16-72266C490696}"/>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8" name="Picture 7">
            <a:extLst>
              <a:ext uri="{FF2B5EF4-FFF2-40B4-BE49-F238E27FC236}">
                <a16:creationId xmlns:a16="http://schemas.microsoft.com/office/drawing/2014/main" id="{501DBD23-D6B3-C6AF-E24E-48699C4897DA}"/>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4" name="Picture 13">
            <a:extLst>
              <a:ext uri="{FF2B5EF4-FFF2-40B4-BE49-F238E27FC236}">
                <a16:creationId xmlns:a16="http://schemas.microsoft.com/office/drawing/2014/main" id="{39791AA7-46AD-C6A1-E283-889CD1502E1B}"/>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5" name="Picture 14">
            <a:extLst>
              <a:ext uri="{FF2B5EF4-FFF2-40B4-BE49-F238E27FC236}">
                <a16:creationId xmlns:a16="http://schemas.microsoft.com/office/drawing/2014/main" id="{55A2B3F6-9E75-C899-2AB6-AE0D5DE12DF9}"/>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6" name="Picture 15">
            <a:extLst>
              <a:ext uri="{FF2B5EF4-FFF2-40B4-BE49-F238E27FC236}">
                <a16:creationId xmlns:a16="http://schemas.microsoft.com/office/drawing/2014/main" id="{721832CE-1B81-C525-075F-ECCA997F88AF}"/>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01695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49DC33CC-E047-607F-0DC5-6DFFEC5E512E}"/>
              </a:ext>
            </a:extLst>
          </p:cNvPr>
          <p:cNvSpPr/>
          <p:nvPr userDrawn="1"/>
        </p:nvSpPr>
        <p:spPr>
          <a:xfrm>
            <a:off x="539552" y="3723393"/>
            <a:ext cx="792088" cy="792088"/>
          </a:xfrm>
          <a:prstGeom prst="ellipse">
            <a:avLst/>
          </a:prstGeom>
          <a:solidFill>
            <a:srgbClr val="525B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Oval 7">
            <a:extLst>
              <a:ext uri="{FF2B5EF4-FFF2-40B4-BE49-F238E27FC236}">
                <a16:creationId xmlns:a16="http://schemas.microsoft.com/office/drawing/2014/main" id="{29E98EA2-3023-6062-975E-69454CFCCF60}"/>
              </a:ext>
            </a:extLst>
          </p:cNvPr>
          <p:cNvSpPr/>
          <p:nvPr userDrawn="1"/>
        </p:nvSpPr>
        <p:spPr>
          <a:xfrm>
            <a:off x="539552" y="2272965"/>
            <a:ext cx="792088" cy="792088"/>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Oval 4">
            <a:extLst>
              <a:ext uri="{FF2B5EF4-FFF2-40B4-BE49-F238E27FC236}">
                <a16:creationId xmlns:a16="http://schemas.microsoft.com/office/drawing/2014/main" id="{51C602F3-CEC0-70AF-9504-0E65CDBE188B}"/>
              </a:ext>
            </a:extLst>
          </p:cNvPr>
          <p:cNvSpPr/>
          <p:nvPr userDrawn="1"/>
        </p:nvSpPr>
        <p:spPr>
          <a:xfrm>
            <a:off x="539552" y="843558"/>
            <a:ext cx="792088" cy="792088"/>
          </a:xfrm>
          <a:prstGeom prst="ellipse">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Naslov 1"/>
          <p:cNvSpPr>
            <a:spLocks noGrp="1"/>
          </p:cNvSpPr>
          <p:nvPr>
            <p:ph type="title" hasCustomPrompt="1"/>
          </p:nvPr>
        </p:nvSpPr>
        <p:spPr>
          <a:xfrm>
            <a:off x="1619672" y="267494"/>
            <a:ext cx="7486800" cy="576064"/>
          </a:xfrm>
        </p:spPr>
        <p:txBody>
          <a:bodyPr>
            <a:noAutofit/>
          </a:bodyPr>
          <a:lstStyle>
            <a:lvl1pPr algn="l">
              <a:defRPr sz="2700" b="0" i="0" baseline="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AGENDA</a:t>
            </a:r>
          </a:p>
        </p:txBody>
      </p:sp>
      <p:sp>
        <p:nvSpPr>
          <p:cNvPr id="19" name="Ograda besedila 3"/>
          <p:cNvSpPr>
            <a:spLocks noGrp="1"/>
          </p:cNvSpPr>
          <p:nvPr>
            <p:ph type="body" sz="half" idx="10" hasCustomPrompt="1"/>
          </p:nvPr>
        </p:nvSpPr>
        <p:spPr>
          <a:xfrm>
            <a:off x="1628156" y="1429914"/>
            <a:ext cx="5841851" cy="997819"/>
          </a:xfrm>
        </p:spPr>
        <p:txBody>
          <a:bodyPr>
            <a:normAutofit/>
          </a:bodyPr>
          <a:lstStyle>
            <a:lvl1pPr marL="285750" indent="-285750" algn="l">
              <a:buClr>
                <a:srgbClr val="F09D37"/>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20" name="Ograda besedila 3"/>
          <p:cNvSpPr>
            <a:spLocks noGrp="1"/>
          </p:cNvSpPr>
          <p:nvPr>
            <p:ph type="body" sz="half" idx="24" hasCustomPrompt="1"/>
          </p:nvPr>
        </p:nvSpPr>
        <p:spPr>
          <a:xfrm>
            <a:off x="1628156" y="1059582"/>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4" name="Ograda besedila 3"/>
          <p:cNvSpPr>
            <a:spLocks noGrp="1"/>
          </p:cNvSpPr>
          <p:nvPr>
            <p:ph type="body" sz="half" idx="25" hasCustomPrompt="1"/>
          </p:nvPr>
        </p:nvSpPr>
        <p:spPr>
          <a:xfrm>
            <a:off x="1619672" y="2855939"/>
            <a:ext cx="5841851" cy="997819"/>
          </a:xfrm>
        </p:spPr>
        <p:txBody>
          <a:bodyPr>
            <a:normAutofit/>
          </a:bodyPr>
          <a:lstStyle>
            <a:lvl1pPr marL="285750" indent="-285750" algn="l">
              <a:buClr>
                <a:srgbClr val="419588"/>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5" name="Ograda besedila 3"/>
          <p:cNvSpPr>
            <a:spLocks noGrp="1"/>
          </p:cNvSpPr>
          <p:nvPr>
            <p:ph type="body" sz="half" idx="26" hasCustomPrompt="1"/>
          </p:nvPr>
        </p:nvSpPr>
        <p:spPr>
          <a:xfrm>
            <a:off x="1619672" y="2485607"/>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6" name="Ograda besedila 3"/>
          <p:cNvSpPr>
            <a:spLocks noGrp="1"/>
          </p:cNvSpPr>
          <p:nvPr>
            <p:ph type="body" sz="half" idx="27" hasCustomPrompt="1"/>
          </p:nvPr>
        </p:nvSpPr>
        <p:spPr>
          <a:xfrm>
            <a:off x="1628156" y="4155926"/>
            <a:ext cx="5841851" cy="737506"/>
          </a:xfrm>
        </p:spPr>
        <p:txBody>
          <a:bodyPr>
            <a:normAutofit/>
          </a:bodyPr>
          <a:lstStyle>
            <a:lvl1pPr marL="285750" indent="-285750" algn="l">
              <a:buClr>
                <a:srgbClr val="525B9E"/>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7" name="Ograda besedila 3"/>
          <p:cNvSpPr>
            <a:spLocks noGrp="1"/>
          </p:cNvSpPr>
          <p:nvPr>
            <p:ph type="body" sz="half" idx="28" hasCustomPrompt="1"/>
          </p:nvPr>
        </p:nvSpPr>
        <p:spPr>
          <a:xfrm>
            <a:off x="1628156" y="3912184"/>
            <a:ext cx="5841851" cy="372557"/>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8" name="Ograda besedila 3"/>
          <p:cNvSpPr>
            <a:spLocks noGrp="1"/>
          </p:cNvSpPr>
          <p:nvPr>
            <p:ph type="body" sz="half" idx="29" hasCustomPrompt="1"/>
          </p:nvPr>
        </p:nvSpPr>
        <p:spPr>
          <a:xfrm>
            <a:off x="611560" y="2485608"/>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02</a:t>
            </a:r>
          </a:p>
        </p:txBody>
      </p:sp>
      <p:sp>
        <p:nvSpPr>
          <p:cNvPr id="39" name="Ograda besedila 3"/>
          <p:cNvSpPr>
            <a:spLocks noGrp="1"/>
          </p:cNvSpPr>
          <p:nvPr>
            <p:ph type="body" sz="half" idx="30" hasCustomPrompt="1"/>
          </p:nvPr>
        </p:nvSpPr>
        <p:spPr>
          <a:xfrm>
            <a:off x="602357" y="1059582"/>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01</a:t>
            </a:r>
          </a:p>
        </p:txBody>
      </p:sp>
      <p:sp>
        <p:nvSpPr>
          <p:cNvPr id="40" name="Ograda besedila 3"/>
          <p:cNvSpPr>
            <a:spLocks noGrp="1"/>
          </p:cNvSpPr>
          <p:nvPr>
            <p:ph type="body" sz="half" idx="31" hasCustomPrompt="1"/>
          </p:nvPr>
        </p:nvSpPr>
        <p:spPr>
          <a:xfrm>
            <a:off x="611560" y="3913296"/>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03</a:t>
            </a:r>
          </a:p>
        </p:txBody>
      </p:sp>
      <p:pic>
        <p:nvPicPr>
          <p:cNvPr id="14" name="Picture 13">
            <a:extLst>
              <a:ext uri="{FF2B5EF4-FFF2-40B4-BE49-F238E27FC236}">
                <a16:creationId xmlns:a16="http://schemas.microsoft.com/office/drawing/2014/main" id="{67375FC2-44E4-65C0-BEC2-84B5F901C0B9}"/>
              </a:ext>
            </a:extLst>
          </p:cNvPr>
          <p:cNvPicPr>
            <a:picLocks noChangeAspect="1"/>
          </p:cNvPicPr>
          <p:nvPr userDrawn="1"/>
        </p:nvPicPr>
        <p:blipFill>
          <a:blip r:embed="rId2"/>
          <a:stretch>
            <a:fillRect/>
          </a:stretch>
        </p:blipFill>
        <p:spPr>
          <a:xfrm rot="2248129">
            <a:off x="8169811" y="-433346"/>
            <a:ext cx="634507" cy="1208584"/>
          </a:xfrm>
          <a:prstGeom prst="rect">
            <a:avLst/>
          </a:prstGeom>
        </p:spPr>
      </p:pic>
      <p:pic>
        <p:nvPicPr>
          <p:cNvPr id="15" name="Picture 14">
            <a:extLst>
              <a:ext uri="{FF2B5EF4-FFF2-40B4-BE49-F238E27FC236}">
                <a16:creationId xmlns:a16="http://schemas.microsoft.com/office/drawing/2014/main" id="{3372B887-4739-975F-7AEA-D44EEB319D3C}"/>
              </a:ext>
            </a:extLst>
          </p:cNvPr>
          <p:cNvPicPr>
            <a:picLocks noChangeAspect="1"/>
          </p:cNvPicPr>
          <p:nvPr userDrawn="1"/>
        </p:nvPicPr>
        <p:blipFill>
          <a:blip r:embed="rId3"/>
          <a:stretch>
            <a:fillRect/>
          </a:stretch>
        </p:blipFill>
        <p:spPr>
          <a:xfrm>
            <a:off x="8541643" y="1033470"/>
            <a:ext cx="333408" cy="333408"/>
          </a:xfrm>
          <a:prstGeom prst="rect">
            <a:avLst/>
          </a:prstGeom>
        </p:spPr>
      </p:pic>
      <p:pic>
        <p:nvPicPr>
          <p:cNvPr id="16" name="Picture 15">
            <a:extLst>
              <a:ext uri="{FF2B5EF4-FFF2-40B4-BE49-F238E27FC236}">
                <a16:creationId xmlns:a16="http://schemas.microsoft.com/office/drawing/2014/main" id="{C29E243E-137E-DADE-1062-B452C625F169}"/>
              </a:ext>
            </a:extLst>
          </p:cNvPr>
          <p:cNvPicPr>
            <a:picLocks noChangeAspect="1"/>
          </p:cNvPicPr>
          <p:nvPr userDrawn="1"/>
        </p:nvPicPr>
        <p:blipFill>
          <a:blip r:embed="rId4"/>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271884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lide ">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17254" y="351396"/>
            <a:ext cx="9144000" cy="857250"/>
          </a:xfrm>
        </p:spPr>
        <p:txBody>
          <a:bodyPr>
            <a:normAutofit/>
          </a:bodyPr>
          <a:lstStyle>
            <a:lvl1pPr algn="ctr">
              <a:defRPr sz="2700" b="0" i="0">
                <a:solidFill>
                  <a:srgbClr val="092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3" name="Ograda besedila 3">
            <a:extLst>
              <a:ext uri="{FF2B5EF4-FFF2-40B4-BE49-F238E27FC236}">
                <a16:creationId xmlns:a16="http://schemas.microsoft.com/office/drawing/2014/main" id="{9ABBAB80-79DA-4CA6-4613-57E7AACC9AEF}"/>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F45C80E0-DA4F-897D-F661-5ED32AE93C95}"/>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9" name="Picture 8">
            <a:extLst>
              <a:ext uri="{FF2B5EF4-FFF2-40B4-BE49-F238E27FC236}">
                <a16:creationId xmlns:a16="http://schemas.microsoft.com/office/drawing/2014/main" id="{804AE6BB-AE00-EFE0-E012-E948D95BD628}"/>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0" name="Picture 9">
            <a:extLst>
              <a:ext uri="{FF2B5EF4-FFF2-40B4-BE49-F238E27FC236}">
                <a16:creationId xmlns:a16="http://schemas.microsoft.com/office/drawing/2014/main" id="{5A347435-C584-E42A-3193-DB266597BC94}"/>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1" name="Picture 10">
            <a:extLst>
              <a:ext uri="{FF2B5EF4-FFF2-40B4-BE49-F238E27FC236}">
                <a16:creationId xmlns:a16="http://schemas.microsoft.com/office/drawing/2014/main" id="{158B6BF7-77E9-3512-2AFF-6580B3910228}"/>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2" name="Picture 11">
            <a:extLst>
              <a:ext uri="{FF2B5EF4-FFF2-40B4-BE49-F238E27FC236}">
                <a16:creationId xmlns:a16="http://schemas.microsoft.com/office/drawing/2014/main" id="{FBC3192C-3E3A-F1D5-A7AA-1CE4DD7F9DF3}"/>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286811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3816424" cy="1069628"/>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16" name="Ograda besedila 3"/>
          <p:cNvSpPr>
            <a:spLocks noGrp="1"/>
          </p:cNvSpPr>
          <p:nvPr>
            <p:ph type="body" sz="half" idx="10"/>
          </p:nvPr>
        </p:nvSpPr>
        <p:spPr>
          <a:xfrm>
            <a:off x="817240"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7" name="Ograda besedila 3"/>
          <p:cNvSpPr>
            <a:spLocks noGrp="1"/>
          </p:cNvSpPr>
          <p:nvPr>
            <p:ph type="body" sz="half" idx="11"/>
          </p:nvPr>
        </p:nvSpPr>
        <p:spPr>
          <a:xfrm>
            <a:off x="5004048"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pic>
        <p:nvPicPr>
          <p:cNvPr id="6" name="Picture 5">
            <a:extLst>
              <a:ext uri="{FF2B5EF4-FFF2-40B4-BE49-F238E27FC236}">
                <a16:creationId xmlns:a16="http://schemas.microsoft.com/office/drawing/2014/main" id="{0938EC1A-8805-9C1D-FCD0-B0F2898CBFCB}"/>
              </a:ext>
            </a:extLst>
          </p:cNvPr>
          <p:cNvPicPr>
            <a:picLocks noChangeAspect="1"/>
          </p:cNvPicPr>
          <p:nvPr userDrawn="1"/>
        </p:nvPicPr>
        <p:blipFill>
          <a:blip r:embed="rId3"/>
          <a:stretch>
            <a:fillRect/>
          </a:stretch>
        </p:blipFill>
        <p:spPr>
          <a:xfrm>
            <a:off x="4932040" y="-524594"/>
            <a:ext cx="1080120" cy="1080120"/>
          </a:xfrm>
          <a:prstGeom prst="rect">
            <a:avLst/>
          </a:prstGeom>
        </p:spPr>
      </p:pic>
      <p:pic>
        <p:nvPicPr>
          <p:cNvPr id="8" name="Picture 7">
            <a:extLst>
              <a:ext uri="{FF2B5EF4-FFF2-40B4-BE49-F238E27FC236}">
                <a16:creationId xmlns:a16="http://schemas.microsoft.com/office/drawing/2014/main" id="{2F2FE18A-EA33-50C6-97B5-5D25E03B7F93}"/>
              </a:ext>
            </a:extLst>
          </p:cNvPr>
          <p:cNvPicPr>
            <a:picLocks noChangeAspect="1"/>
          </p:cNvPicPr>
          <p:nvPr userDrawn="1"/>
        </p:nvPicPr>
        <p:blipFill>
          <a:blip r:embed="rId4"/>
          <a:stretch>
            <a:fillRect/>
          </a:stretch>
        </p:blipFill>
        <p:spPr>
          <a:xfrm rot="19730288">
            <a:off x="7433758" y="430901"/>
            <a:ext cx="654078" cy="1318877"/>
          </a:xfrm>
          <a:prstGeom prst="rect">
            <a:avLst/>
          </a:prstGeom>
        </p:spPr>
      </p:pic>
    </p:spTree>
    <p:extLst>
      <p:ext uri="{BB962C8B-B14F-4D97-AF65-F5344CB8AC3E}">
        <p14:creationId xmlns:p14="http://schemas.microsoft.com/office/powerpoint/2010/main" val="3412140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three contents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6059016" cy="720080"/>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3" name="Rounded Rectangle 2">
            <a:extLst>
              <a:ext uri="{FF2B5EF4-FFF2-40B4-BE49-F238E27FC236}">
                <a16:creationId xmlns:a16="http://schemas.microsoft.com/office/drawing/2014/main" id="{2288750C-E751-0532-FB20-082EB3C487CF}"/>
              </a:ext>
            </a:extLst>
          </p:cNvPr>
          <p:cNvSpPr/>
          <p:nvPr userDrawn="1"/>
        </p:nvSpPr>
        <p:spPr>
          <a:xfrm>
            <a:off x="817240" y="1632199"/>
            <a:ext cx="2118320" cy="2667743"/>
          </a:xfrm>
          <a:prstGeom prst="roundRect">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Rounded Rectangle 4">
            <a:extLst>
              <a:ext uri="{FF2B5EF4-FFF2-40B4-BE49-F238E27FC236}">
                <a16:creationId xmlns:a16="http://schemas.microsoft.com/office/drawing/2014/main" id="{EFD1826E-A671-F22C-120A-622B178EAFE1}"/>
              </a:ext>
            </a:extLst>
          </p:cNvPr>
          <p:cNvSpPr/>
          <p:nvPr userDrawn="1"/>
        </p:nvSpPr>
        <p:spPr>
          <a:xfrm>
            <a:off x="3460472" y="1632199"/>
            <a:ext cx="2118320" cy="2667743"/>
          </a:xfrm>
          <a:prstGeom prst="roundRect">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ounded Rectangle 5">
            <a:extLst>
              <a:ext uri="{FF2B5EF4-FFF2-40B4-BE49-F238E27FC236}">
                <a16:creationId xmlns:a16="http://schemas.microsoft.com/office/drawing/2014/main" id="{D0FF6974-097D-2767-9924-A4B7EE4B0D66}"/>
              </a:ext>
            </a:extLst>
          </p:cNvPr>
          <p:cNvSpPr/>
          <p:nvPr userDrawn="1"/>
        </p:nvSpPr>
        <p:spPr>
          <a:xfrm>
            <a:off x="6103704" y="1632199"/>
            <a:ext cx="2118320" cy="2667743"/>
          </a:xfrm>
          <a:prstGeom prst="roundRect">
            <a:avLst/>
          </a:prstGeom>
          <a:solidFill>
            <a:srgbClr val="4995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Ograda besedila 3"/>
          <p:cNvSpPr>
            <a:spLocks noGrp="1"/>
          </p:cNvSpPr>
          <p:nvPr>
            <p:ph type="body" sz="half" idx="10"/>
          </p:nvPr>
        </p:nvSpPr>
        <p:spPr>
          <a:xfrm>
            <a:off x="817240" y="1776215"/>
            <a:ext cx="2118320"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7" name="Ograda besedila 3">
            <a:extLst>
              <a:ext uri="{FF2B5EF4-FFF2-40B4-BE49-F238E27FC236}">
                <a16:creationId xmlns:a16="http://schemas.microsoft.com/office/drawing/2014/main" id="{5432FE5D-73CA-00C3-BA15-57F69120E0E6}"/>
              </a:ext>
            </a:extLst>
          </p:cNvPr>
          <p:cNvSpPr>
            <a:spLocks noGrp="1"/>
          </p:cNvSpPr>
          <p:nvPr>
            <p:ph type="body" sz="half" idx="11"/>
          </p:nvPr>
        </p:nvSpPr>
        <p:spPr>
          <a:xfrm>
            <a:off x="3449961" y="1776215"/>
            <a:ext cx="2118320" cy="252372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8" name="Ograda besedila 3">
            <a:extLst>
              <a:ext uri="{FF2B5EF4-FFF2-40B4-BE49-F238E27FC236}">
                <a16:creationId xmlns:a16="http://schemas.microsoft.com/office/drawing/2014/main" id="{1A9574DE-90C7-78C9-8D74-C4BB2ECFDA2E}"/>
              </a:ext>
            </a:extLst>
          </p:cNvPr>
          <p:cNvSpPr>
            <a:spLocks noGrp="1"/>
          </p:cNvSpPr>
          <p:nvPr>
            <p:ph type="body" sz="half" idx="12"/>
          </p:nvPr>
        </p:nvSpPr>
        <p:spPr>
          <a:xfrm>
            <a:off x="6103704" y="1776215"/>
            <a:ext cx="2118320" cy="2523727"/>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Tree>
    <p:extLst>
      <p:ext uri="{BB962C8B-B14F-4D97-AF65-F5344CB8AC3E}">
        <p14:creationId xmlns:p14="http://schemas.microsoft.com/office/powerpoint/2010/main" val="3620703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two contents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B507BB-CC41-C97F-DCCE-254954FCDC18}"/>
              </a:ext>
            </a:extLst>
          </p:cNvPr>
          <p:cNvSpPr/>
          <p:nvPr userDrawn="1"/>
        </p:nvSpPr>
        <p:spPr>
          <a:xfrm>
            <a:off x="83101" y="0"/>
            <a:ext cx="29162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Picture Placeholder 7"/>
          <p:cNvSpPr>
            <a:spLocks noGrp="1"/>
          </p:cNvSpPr>
          <p:nvPr>
            <p:ph type="pic" sz="quarter" idx="11"/>
          </p:nvPr>
        </p:nvSpPr>
        <p:spPr>
          <a:xfrm>
            <a:off x="300565" y="-339502"/>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
        <p:nvSpPr>
          <p:cNvPr id="2" name="Naslov 1"/>
          <p:cNvSpPr>
            <a:spLocks noGrp="1"/>
          </p:cNvSpPr>
          <p:nvPr>
            <p:ph type="title" hasCustomPrompt="1"/>
          </p:nvPr>
        </p:nvSpPr>
        <p:spPr>
          <a:xfrm>
            <a:off x="3995936" y="339502"/>
            <a:ext cx="4847499"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011959"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B2D489F9-EDD7-714A-87D5-CC2FDCF98F40}"/>
              </a:ext>
            </a:extLst>
          </p:cNvPr>
          <p:cNvSpPr>
            <a:spLocks noGrp="1"/>
          </p:cNvSpPr>
          <p:nvPr>
            <p:ph type="body" sz="half" idx="12"/>
          </p:nvPr>
        </p:nvSpPr>
        <p:spPr>
          <a:xfrm>
            <a:off x="6489407"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E157AB49-221C-D059-B987-3C846654AC4C}"/>
              </a:ext>
            </a:extLst>
          </p:cNvPr>
          <p:cNvPicPr>
            <a:picLocks noChangeAspect="1"/>
          </p:cNvPicPr>
          <p:nvPr userDrawn="1"/>
        </p:nvPicPr>
        <p:blipFill>
          <a:blip r:embed="rId2"/>
          <a:stretch>
            <a:fillRect/>
          </a:stretch>
        </p:blipFill>
        <p:spPr>
          <a:xfrm>
            <a:off x="183358" y="4482954"/>
            <a:ext cx="490795" cy="490795"/>
          </a:xfrm>
          <a:prstGeom prst="rect">
            <a:avLst/>
          </a:prstGeom>
        </p:spPr>
      </p:pic>
      <p:sp>
        <p:nvSpPr>
          <p:cNvPr id="10" name="Oval 9">
            <a:extLst>
              <a:ext uri="{FF2B5EF4-FFF2-40B4-BE49-F238E27FC236}">
                <a16:creationId xmlns:a16="http://schemas.microsoft.com/office/drawing/2014/main" id="{71CC241C-FF67-3896-84B4-8A68DC180067}"/>
              </a:ext>
            </a:extLst>
          </p:cNvPr>
          <p:cNvSpPr/>
          <p:nvPr userDrawn="1"/>
        </p:nvSpPr>
        <p:spPr>
          <a:xfrm>
            <a:off x="8676438" y="172505"/>
            <a:ext cx="333993" cy="333993"/>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2" name="Picture 11">
            <a:extLst>
              <a:ext uri="{FF2B5EF4-FFF2-40B4-BE49-F238E27FC236}">
                <a16:creationId xmlns:a16="http://schemas.microsoft.com/office/drawing/2014/main" id="{8E2D28C9-45E3-4439-B9EE-38A6925C1589}"/>
              </a:ext>
            </a:extLst>
          </p:cNvPr>
          <p:cNvPicPr>
            <a:picLocks noChangeAspect="1"/>
          </p:cNvPicPr>
          <p:nvPr userDrawn="1"/>
        </p:nvPicPr>
        <p:blipFill>
          <a:blip r:embed="rId3"/>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790040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wo contents + picture (right)">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411559" y="509069"/>
            <a:ext cx="4648915"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11559" y="1220342"/>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2C9CB493-0F17-5A45-A76A-D31A98A52619}"/>
              </a:ext>
            </a:extLst>
          </p:cNvPr>
          <p:cNvSpPr>
            <a:spLocks noGrp="1"/>
          </p:cNvSpPr>
          <p:nvPr>
            <p:ph type="body" sz="half" idx="12"/>
          </p:nvPr>
        </p:nvSpPr>
        <p:spPr>
          <a:xfrm>
            <a:off x="2806333" y="1220341"/>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FE9D718C-DD6C-79C7-B56D-06453B03AE96}"/>
              </a:ext>
            </a:extLst>
          </p:cNvPr>
          <p:cNvPicPr>
            <a:picLocks noChangeAspect="1"/>
          </p:cNvPicPr>
          <p:nvPr userDrawn="1"/>
        </p:nvPicPr>
        <p:blipFill>
          <a:blip r:embed="rId2"/>
          <a:stretch>
            <a:fillRect/>
          </a:stretch>
        </p:blipFill>
        <p:spPr>
          <a:xfrm rot="19871050">
            <a:off x="5164210" y="3749423"/>
            <a:ext cx="424157" cy="807918"/>
          </a:xfrm>
          <a:prstGeom prst="rect">
            <a:avLst/>
          </a:prstGeom>
        </p:spPr>
      </p:pic>
      <p:pic>
        <p:nvPicPr>
          <p:cNvPr id="10" name="Picture 9">
            <a:extLst>
              <a:ext uri="{FF2B5EF4-FFF2-40B4-BE49-F238E27FC236}">
                <a16:creationId xmlns:a16="http://schemas.microsoft.com/office/drawing/2014/main" id="{5F27AF02-FB44-1336-FE2E-6E4F282B672A}"/>
              </a:ext>
            </a:extLst>
          </p:cNvPr>
          <p:cNvPicPr>
            <a:picLocks noChangeAspect="1"/>
          </p:cNvPicPr>
          <p:nvPr userDrawn="1"/>
        </p:nvPicPr>
        <p:blipFill>
          <a:blip r:embed="rId3"/>
          <a:stretch>
            <a:fillRect/>
          </a:stretch>
        </p:blipFill>
        <p:spPr>
          <a:xfrm>
            <a:off x="4705155" y="159465"/>
            <a:ext cx="374494" cy="374494"/>
          </a:xfrm>
          <a:prstGeom prst="rect">
            <a:avLst/>
          </a:prstGeom>
        </p:spPr>
      </p:pic>
      <p:pic>
        <p:nvPicPr>
          <p:cNvPr id="12" name="Picture 11">
            <a:extLst>
              <a:ext uri="{FF2B5EF4-FFF2-40B4-BE49-F238E27FC236}">
                <a16:creationId xmlns:a16="http://schemas.microsoft.com/office/drawing/2014/main" id="{25A19970-5E02-97ED-288D-B5C8870185B7}"/>
              </a:ext>
            </a:extLst>
          </p:cNvPr>
          <p:cNvPicPr>
            <a:picLocks noChangeAspect="1"/>
          </p:cNvPicPr>
          <p:nvPr userDrawn="1"/>
        </p:nvPicPr>
        <p:blipFill>
          <a:blip r:embed="rId4"/>
          <a:stretch>
            <a:fillRect/>
          </a:stretch>
        </p:blipFill>
        <p:spPr>
          <a:xfrm>
            <a:off x="411559" y="4543999"/>
            <a:ext cx="1133273" cy="290442"/>
          </a:xfrm>
          <a:prstGeom prst="rect">
            <a:avLst/>
          </a:prstGeom>
        </p:spPr>
      </p:pic>
      <p:sp>
        <p:nvSpPr>
          <p:cNvPr id="5" name="Picture Placeholder 7">
            <a:extLst>
              <a:ext uri="{FF2B5EF4-FFF2-40B4-BE49-F238E27FC236}">
                <a16:creationId xmlns:a16="http://schemas.microsoft.com/office/drawing/2014/main" id="{23A18B1B-7280-5735-A17A-0745752DD3E7}"/>
              </a:ext>
            </a:extLst>
          </p:cNvPr>
          <p:cNvSpPr>
            <a:spLocks noGrp="1"/>
          </p:cNvSpPr>
          <p:nvPr>
            <p:ph type="pic" sz="quarter" idx="11"/>
          </p:nvPr>
        </p:nvSpPr>
        <p:spPr>
          <a:xfrm>
            <a:off x="5436096" y="-329471"/>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Tree>
    <p:extLst>
      <p:ext uri="{BB962C8B-B14F-4D97-AF65-F5344CB8AC3E}">
        <p14:creationId xmlns:p14="http://schemas.microsoft.com/office/powerpoint/2010/main" val="3527707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one content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82FAF5-385C-F260-CC1F-5438FFC959CB}"/>
              </a:ext>
            </a:extLst>
          </p:cNvPr>
          <p:cNvSpPr/>
          <p:nvPr userDrawn="1"/>
        </p:nvSpPr>
        <p:spPr>
          <a:xfrm>
            <a:off x="34082" y="-2769"/>
            <a:ext cx="4429397"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Picture Placeholder 7"/>
          <p:cNvSpPr>
            <a:spLocks noGrp="1"/>
          </p:cNvSpPr>
          <p:nvPr>
            <p:ph type="pic" sz="quarter" idx="11" hasCustomPrompt="1"/>
          </p:nvPr>
        </p:nvSpPr>
        <p:spPr>
          <a:xfrm>
            <a:off x="465307"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
        <p:nvSpPr>
          <p:cNvPr id="2" name="Naslov 1"/>
          <p:cNvSpPr>
            <a:spLocks noGrp="1"/>
          </p:cNvSpPr>
          <p:nvPr>
            <p:ph type="title" hasCustomPrompt="1"/>
          </p:nvPr>
        </p:nvSpPr>
        <p:spPr>
          <a:xfrm>
            <a:off x="5364088" y="267493"/>
            <a:ext cx="3024336" cy="945398"/>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9743553E-71DB-0143-8808-CE1BF3FF699A}"/>
              </a:ext>
            </a:extLst>
          </p:cNvPr>
          <p:cNvSpPr>
            <a:spLocks noGrp="1"/>
          </p:cNvSpPr>
          <p:nvPr>
            <p:ph type="body" sz="half" idx="12"/>
          </p:nvPr>
        </p:nvSpPr>
        <p:spPr>
          <a:xfrm>
            <a:off x="5380111" y="1419623"/>
            <a:ext cx="3024330" cy="3168351"/>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996F181A-3064-A130-52ED-4E851BEBF321}"/>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5" name="Oval 4">
            <a:extLst>
              <a:ext uri="{FF2B5EF4-FFF2-40B4-BE49-F238E27FC236}">
                <a16:creationId xmlns:a16="http://schemas.microsoft.com/office/drawing/2014/main" id="{20AB617D-23F6-0D9A-C01F-CBAD3EF6EF39}"/>
              </a:ext>
            </a:extLst>
          </p:cNvPr>
          <p:cNvSpPr/>
          <p:nvPr userDrawn="1"/>
        </p:nvSpPr>
        <p:spPr>
          <a:xfrm>
            <a:off x="4191212" y="386791"/>
            <a:ext cx="543195" cy="543195"/>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7" name="Picture 6">
            <a:extLst>
              <a:ext uri="{FF2B5EF4-FFF2-40B4-BE49-F238E27FC236}">
                <a16:creationId xmlns:a16="http://schemas.microsoft.com/office/drawing/2014/main" id="{4CB855CC-6117-5230-61BE-468DF30DBD60}"/>
              </a:ext>
            </a:extLst>
          </p:cNvPr>
          <p:cNvPicPr>
            <a:picLocks noChangeAspect="1"/>
          </p:cNvPicPr>
          <p:nvPr userDrawn="1"/>
        </p:nvPicPr>
        <p:blipFill>
          <a:blip r:embed="rId3"/>
          <a:stretch>
            <a:fillRect/>
          </a:stretch>
        </p:blipFill>
        <p:spPr>
          <a:xfrm rot="19871050">
            <a:off x="4359922" y="4015156"/>
            <a:ext cx="424157" cy="807918"/>
          </a:xfrm>
          <a:prstGeom prst="rect">
            <a:avLst/>
          </a:prstGeom>
        </p:spPr>
      </p:pic>
    </p:spTree>
    <p:extLst>
      <p:ext uri="{BB962C8B-B14F-4D97-AF65-F5344CB8AC3E}">
        <p14:creationId xmlns:p14="http://schemas.microsoft.com/office/powerpoint/2010/main" val="1054226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one content + picture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5A5F972-92BC-4658-B860-5174120759B6}"/>
              </a:ext>
            </a:extLst>
          </p:cNvPr>
          <p:cNvSpPr/>
          <p:nvPr userDrawn="1"/>
        </p:nvSpPr>
        <p:spPr>
          <a:xfrm>
            <a:off x="4680520" y="0"/>
            <a:ext cx="446348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Naslov 1"/>
          <p:cNvSpPr>
            <a:spLocks noGrp="1"/>
          </p:cNvSpPr>
          <p:nvPr>
            <p:ph type="title" hasCustomPrompt="1"/>
          </p:nvPr>
        </p:nvSpPr>
        <p:spPr>
          <a:xfrm>
            <a:off x="683567" y="165204"/>
            <a:ext cx="3024323" cy="93230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1A35C2A5-846C-6246-9220-6E68C6AA5C51}"/>
              </a:ext>
            </a:extLst>
          </p:cNvPr>
          <p:cNvSpPr>
            <a:spLocks noGrp="1"/>
          </p:cNvSpPr>
          <p:nvPr>
            <p:ph type="body" sz="half" idx="12"/>
          </p:nvPr>
        </p:nvSpPr>
        <p:spPr>
          <a:xfrm>
            <a:off x="683574" y="1275606"/>
            <a:ext cx="3024330" cy="3375084"/>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B5C5BA28-508A-4E05-C6E2-2548E30B5996}"/>
              </a:ext>
            </a:extLst>
          </p:cNvPr>
          <p:cNvPicPr>
            <a:picLocks noChangeAspect="1"/>
          </p:cNvPicPr>
          <p:nvPr userDrawn="1"/>
        </p:nvPicPr>
        <p:blipFill>
          <a:blip r:embed="rId2"/>
          <a:stretch>
            <a:fillRect/>
          </a:stretch>
        </p:blipFill>
        <p:spPr>
          <a:xfrm>
            <a:off x="411559" y="4543999"/>
            <a:ext cx="1133273" cy="290442"/>
          </a:xfrm>
          <a:prstGeom prst="rect">
            <a:avLst/>
          </a:prstGeom>
        </p:spPr>
      </p:pic>
      <p:pic>
        <p:nvPicPr>
          <p:cNvPr id="3" name="Picture 2">
            <a:extLst>
              <a:ext uri="{FF2B5EF4-FFF2-40B4-BE49-F238E27FC236}">
                <a16:creationId xmlns:a16="http://schemas.microsoft.com/office/drawing/2014/main" id="{3E7A2821-3A1C-CE62-C895-5016DAE41907}"/>
              </a:ext>
            </a:extLst>
          </p:cNvPr>
          <p:cNvPicPr>
            <a:picLocks noChangeAspect="1"/>
          </p:cNvPicPr>
          <p:nvPr userDrawn="1"/>
        </p:nvPicPr>
        <p:blipFill>
          <a:blip r:embed="rId3"/>
          <a:stretch>
            <a:fillRect/>
          </a:stretch>
        </p:blipFill>
        <p:spPr>
          <a:xfrm>
            <a:off x="4319973" y="593459"/>
            <a:ext cx="504054" cy="504054"/>
          </a:xfrm>
          <a:prstGeom prst="rect">
            <a:avLst/>
          </a:prstGeom>
        </p:spPr>
      </p:pic>
      <p:pic>
        <p:nvPicPr>
          <p:cNvPr id="5" name="Picture 4">
            <a:extLst>
              <a:ext uri="{FF2B5EF4-FFF2-40B4-BE49-F238E27FC236}">
                <a16:creationId xmlns:a16="http://schemas.microsoft.com/office/drawing/2014/main" id="{0FA01447-961A-9084-EF92-D4561A4C135C}"/>
              </a:ext>
            </a:extLst>
          </p:cNvPr>
          <p:cNvPicPr>
            <a:picLocks noChangeAspect="1"/>
          </p:cNvPicPr>
          <p:nvPr userDrawn="1"/>
        </p:nvPicPr>
        <p:blipFill>
          <a:blip r:embed="rId4"/>
          <a:stretch>
            <a:fillRect/>
          </a:stretch>
        </p:blipFill>
        <p:spPr>
          <a:xfrm rot="19730288">
            <a:off x="2927215" y="4381484"/>
            <a:ext cx="305235" cy="615473"/>
          </a:xfrm>
          <a:prstGeom prst="rect">
            <a:avLst/>
          </a:prstGeom>
        </p:spPr>
      </p:pic>
      <p:sp>
        <p:nvSpPr>
          <p:cNvPr id="4" name="Picture Placeholder 7">
            <a:extLst>
              <a:ext uri="{FF2B5EF4-FFF2-40B4-BE49-F238E27FC236}">
                <a16:creationId xmlns:a16="http://schemas.microsoft.com/office/drawing/2014/main" id="{9D3A4CC2-7141-EE2E-C5E8-753F03988726}"/>
              </a:ext>
            </a:extLst>
          </p:cNvPr>
          <p:cNvSpPr>
            <a:spLocks noGrp="1"/>
          </p:cNvSpPr>
          <p:nvPr>
            <p:ph type="pic" sz="quarter" idx="11" hasCustomPrompt="1"/>
          </p:nvPr>
        </p:nvSpPr>
        <p:spPr>
          <a:xfrm>
            <a:off x="4680506"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Tree>
    <p:extLst>
      <p:ext uri="{BB962C8B-B14F-4D97-AF65-F5344CB8AC3E}">
        <p14:creationId xmlns:p14="http://schemas.microsoft.com/office/powerpoint/2010/main" val="2198863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4" name="Naslov 1">
            <a:extLst>
              <a:ext uri="{FF2B5EF4-FFF2-40B4-BE49-F238E27FC236}">
                <a16:creationId xmlns:a16="http://schemas.microsoft.com/office/drawing/2014/main" id="{64C2F200-93A2-C012-A522-0805C52AFEB0}"/>
              </a:ext>
            </a:extLst>
          </p:cNvPr>
          <p:cNvSpPr txBox="1">
            <a:spLocks/>
          </p:cNvSpPr>
          <p:nvPr userDrawn="1"/>
        </p:nvSpPr>
        <p:spPr>
          <a:xfrm>
            <a:off x="2607878" y="2115787"/>
            <a:ext cx="3928244" cy="9166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i="0" kern="120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sl-SI" sz="3200" b="0" i="0" dirty="0">
                <a:solidFill>
                  <a:srgbClr val="2C303C"/>
                </a:solidFill>
                <a:latin typeface="Arial Nova" panose="020B0504020202020204" pitchFamily="34" charset="0"/>
              </a:rPr>
              <a:t>THANK YOU FOR YOUR ATTENTION!</a:t>
            </a:r>
          </a:p>
        </p:txBody>
      </p:sp>
      <p:sp>
        <p:nvSpPr>
          <p:cNvPr id="9" name="Pravokotnik 1">
            <a:extLst>
              <a:ext uri="{FF2B5EF4-FFF2-40B4-BE49-F238E27FC236}">
                <a16:creationId xmlns:a16="http://schemas.microsoft.com/office/drawing/2014/main" id="{22599CD3-E382-ECF9-E4E4-A632FA74BD05}"/>
              </a:ext>
            </a:extLst>
          </p:cNvPr>
          <p:cNvSpPr/>
          <p:nvPr userDrawn="1"/>
        </p:nvSpPr>
        <p:spPr>
          <a:xfrm>
            <a:off x="0" y="4288270"/>
            <a:ext cx="92525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grada besedila 3">
            <a:extLst>
              <a:ext uri="{FF2B5EF4-FFF2-40B4-BE49-F238E27FC236}">
                <a16:creationId xmlns:a16="http://schemas.microsoft.com/office/drawing/2014/main" id="{F0D6E019-6435-3917-B3E9-EC81577972B2}"/>
              </a:ext>
            </a:extLst>
          </p:cNvPr>
          <p:cNvSpPr>
            <a:spLocks noGrp="1"/>
          </p:cNvSpPr>
          <p:nvPr>
            <p:ph type="body" sz="half" idx="12" hasCustomPrompt="1"/>
          </p:nvPr>
        </p:nvSpPr>
        <p:spPr>
          <a:xfrm>
            <a:off x="3059835" y="3244879"/>
            <a:ext cx="3024330" cy="366930"/>
          </a:xfrm>
        </p:spPr>
        <p:txBody>
          <a:bodyPr>
            <a:normAutofit/>
          </a:bodyPr>
          <a:lstStyle>
            <a:lvl1pPr marL="0" indent="0" algn="ctr">
              <a:buClr>
                <a:srgbClr val="FBB714"/>
              </a:buClr>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Name and Surname</a:t>
            </a:r>
          </a:p>
        </p:txBody>
      </p:sp>
      <p:pic>
        <p:nvPicPr>
          <p:cNvPr id="2" name="Picture 1">
            <a:extLst>
              <a:ext uri="{FF2B5EF4-FFF2-40B4-BE49-F238E27FC236}">
                <a16:creationId xmlns:a16="http://schemas.microsoft.com/office/drawing/2014/main" id="{A03CBD61-2EA1-4797-013D-1F5306264A37}"/>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1716E8C5-0242-E2E3-9AB5-E4C1933E8AB7}"/>
              </a:ext>
            </a:extLst>
          </p:cNvPr>
          <p:cNvPicPr>
            <a:picLocks noChangeAspect="1"/>
          </p:cNvPicPr>
          <p:nvPr userDrawn="1"/>
        </p:nvPicPr>
        <p:blipFill>
          <a:blip r:embed="rId3"/>
          <a:stretch>
            <a:fillRect/>
          </a:stretch>
        </p:blipFill>
        <p:spPr>
          <a:xfrm>
            <a:off x="6997560" y="875344"/>
            <a:ext cx="1462062" cy="1462062"/>
          </a:xfrm>
          <a:prstGeom prst="rect">
            <a:avLst/>
          </a:prstGeom>
        </p:spPr>
      </p:pic>
      <p:pic>
        <p:nvPicPr>
          <p:cNvPr id="6" name="Picture 5">
            <a:extLst>
              <a:ext uri="{FF2B5EF4-FFF2-40B4-BE49-F238E27FC236}">
                <a16:creationId xmlns:a16="http://schemas.microsoft.com/office/drawing/2014/main" id="{9C49C130-FF9B-8EC3-2528-591B8C52770A}"/>
              </a:ext>
            </a:extLst>
          </p:cNvPr>
          <p:cNvPicPr>
            <a:picLocks noChangeAspect="1"/>
          </p:cNvPicPr>
          <p:nvPr userDrawn="1"/>
        </p:nvPicPr>
        <p:blipFill>
          <a:blip r:embed="rId4"/>
          <a:stretch>
            <a:fillRect/>
          </a:stretch>
        </p:blipFill>
        <p:spPr>
          <a:xfrm rot="2248129">
            <a:off x="6954469" y="3113455"/>
            <a:ext cx="1548244" cy="2949036"/>
          </a:xfrm>
          <a:prstGeom prst="rect">
            <a:avLst/>
          </a:prstGeom>
        </p:spPr>
      </p:pic>
      <p:pic>
        <p:nvPicPr>
          <p:cNvPr id="7" name="Picture 6">
            <a:extLst>
              <a:ext uri="{FF2B5EF4-FFF2-40B4-BE49-F238E27FC236}">
                <a16:creationId xmlns:a16="http://schemas.microsoft.com/office/drawing/2014/main" id="{32D36094-DD2D-A7E6-B652-6F33F03F1EAA}"/>
              </a:ext>
            </a:extLst>
          </p:cNvPr>
          <p:cNvPicPr>
            <a:picLocks noChangeAspect="1"/>
          </p:cNvPicPr>
          <p:nvPr userDrawn="1"/>
        </p:nvPicPr>
        <p:blipFill>
          <a:blip r:embed="rId5"/>
          <a:stretch>
            <a:fillRect/>
          </a:stretch>
        </p:blipFill>
        <p:spPr>
          <a:xfrm rot="19730288">
            <a:off x="604297" y="2514548"/>
            <a:ext cx="1142969" cy="2304675"/>
          </a:xfrm>
          <a:prstGeom prst="rect">
            <a:avLst/>
          </a:prstGeom>
        </p:spPr>
      </p:pic>
      <p:pic>
        <p:nvPicPr>
          <p:cNvPr id="8" name="Picture 7">
            <a:extLst>
              <a:ext uri="{FF2B5EF4-FFF2-40B4-BE49-F238E27FC236}">
                <a16:creationId xmlns:a16="http://schemas.microsoft.com/office/drawing/2014/main" id="{2BB9C1C6-41CC-2776-B247-A6CAF01F25A7}"/>
              </a:ext>
            </a:extLst>
          </p:cNvPr>
          <p:cNvPicPr>
            <a:picLocks noChangeAspect="1"/>
          </p:cNvPicPr>
          <p:nvPr userDrawn="1"/>
        </p:nvPicPr>
        <p:blipFill>
          <a:blip r:embed="rId6"/>
          <a:stretch>
            <a:fillRect/>
          </a:stretch>
        </p:blipFill>
        <p:spPr>
          <a:xfrm>
            <a:off x="2843808" y="-391646"/>
            <a:ext cx="1276180" cy="1276180"/>
          </a:xfrm>
          <a:prstGeom prst="rect">
            <a:avLst/>
          </a:prstGeom>
        </p:spPr>
      </p:pic>
    </p:spTree>
    <p:extLst>
      <p:ext uri="{BB962C8B-B14F-4D97-AF65-F5344CB8AC3E}">
        <p14:creationId xmlns:p14="http://schemas.microsoft.com/office/powerpoint/2010/main" val="1108420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ort Description Slide ">
    <p:spTree>
      <p:nvGrpSpPr>
        <p:cNvPr id="1" name=""/>
        <p:cNvGrpSpPr/>
        <p:nvPr/>
      </p:nvGrpSpPr>
      <p:grpSpPr>
        <a:xfrm>
          <a:off x="0" y="0"/>
          <a:ext cx="0" cy="0"/>
          <a:chOff x="0" y="0"/>
          <a:chExt cx="0" cy="0"/>
        </a:xfrm>
      </p:grpSpPr>
      <p:sp>
        <p:nvSpPr>
          <p:cNvPr id="2" name="PoljeZBesedilom 1"/>
          <p:cNvSpPr txBox="1"/>
          <p:nvPr userDrawn="1"/>
        </p:nvSpPr>
        <p:spPr>
          <a:xfrm>
            <a:off x="0" y="1275606"/>
            <a:ext cx="9144000" cy="400110"/>
          </a:xfrm>
          <a:prstGeom prst="rect">
            <a:avLst/>
          </a:prstGeom>
          <a:noFill/>
        </p:spPr>
        <p:txBody>
          <a:bodyPr wrap="square" rtlCol="0">
            <a:spAutoFit/>
          </a:bodyPr>
          <a:lstStyle/>
          <a:p>
            <a:pPr algn="ctr"/>
            <a:r>
              <a:rPr lang="sl-SI" sz="2000" b="0" i="0" dirty="0">
                <a:solidFill>
                  <a:srgbClr val="09203C"/>
                </a:solidFill>
                <a:latin typeface="Arial Nova" panose="020B0504020202020204" pitchFamily="34" charset="0"/>
                <a:ea typeface="Avenir Next Demi Bold" charset="0"/>
                <a:cs typeface="Arial" panose="020B0604020202020204" pitchFamily="34" charset="0"/>
              </a:rPr>
              <a:t>Short description of EngageAll</a:t>
            </a:r>
          </a:p>
        </p:txBody>
      </p:sp>
      <p:pic>
        <p:nvPicPr>
          <p:cNvPr id="4" name="Picture 3">
            <a:extLst>
              <a:ext uri="{FF2B5EF4-FFF2-40B4-BE49-F238E27FC236}">
                <a16:creationId xmlns:a16="http://schemas.microsoft.com/office/drawing/2014/main" id="{CD377322-F733-A338-A421-922B2A3094ED}"/>
              </a:ext>
            </a:extLst>
          </p:cNvPr>
          <p:cNvPicPr>
            <a:picLocks noChangeAspect="1"/>
          </p:cNvPicPr>
          <p:nvPr userDrawn="1"/>
        </p:nvPicPr>
        <p:blipFill>
          <a:blip r:embed="rId2"/>
          <a:stretch>
            <a:fillRect/>
          </a:stretch>
        </p:blipFill>
        <p:spPr>
          <a:xfrm>
            <a:off x="7524328" y="355471"/>
            <a:ext cx="1120190" cy="1120190"/>
          </a:xfrm>
          <a:prstGeom prst="rect">
            <a:avLst/>
          </a:prstGeom>
        </p:spPr>
      </p:pic>
      <p:pic>
        <p:nvPicPr>
          <p:cNvPr id="5" name="Picture 4">
            <a:extLst>
              <a:ext uri="{FF2B5EF4-FFF2-40B4-BE49-F238E27FC236}">
                <a16:creationId xmlns:a16="http://schemas.microsoft.com/office/drawing/2014/main" id="{E5758C6F-7334-CEFB-0645-B1DDC04CE136}"/>
              </a:ext>
            </a:extLst>
          </p:cNvPr>
          <p:cNvPicPr>
            <a:picLocks noChangeAspect="1"/>
          </p:cNvPicPr>
          <p:nvPr userDrawn="1"/>
        </p:nvPicPr>
        <p:blipFill>
          <a:blip r:embed="rId3"/>
          <a:stretch>
            <a:fillRect/>
          </a:stretch>
        </p:blipFill>
        <p:spPr>
          <a:xfrm>
            <a:off x="2843808" y="-391646"/>
            <a:ext cx="1276180" cy="1276180"/>
          </a:xfrm>
          <a:prstGeom prst="rect">
            <a:avLst/>
          </a:prstGeom>
        </p:spPr>
      </p:pic>
      <p:sp>
        <p:nvSpPr>
          <p:cNvPr id="3" name="TextBox 2">
            <a:extLst>
              <a:ext uri="{FF2B5EF4-FFF2-40B4-BE49-F238E27FC236}">
                <a16:creationId xmlns:a16="http://schemas.microsoft.com/office/drawing/2014/main" id="{8DDCB4B7-31EF-5149-C8C3-F7ADB08F1D3F}"/>
              </a:ext>
            </a:extLst>
          </p:cNvPr>
          <p:cNvSpPr txBox="1"/>
          <p:nvPr userDrawn="1"/>
        </p:nvSpPr>
        <p:spPr>
          <a:xfrm>
            <a:off x="1547664" y="1875129"/>
            <a:ext cx="5832648" cy="2492990"/>
          </a:xfrm>
          <a:prstGeom prst="rect">
            <a:avLst/>
          </a:prstGeom>
          <a:noFill/>
        </p:spPr>
        <p:txBody>
          <a:bodyPr wrap="square" rtlCol="0">
            <a:spAutoFit/>
          </a:bodyPr>
          <a:lstStyle/>
          <a:p>
            <a:pPr algn="just"/>
            <a:r>
              <a:rPr lang="en-GB" sz="1200" dirty="0">
                <a:effectLst/>
                <a:latin typeface="Helvetica" pitchFamily="2" charset="0"/>
                <a:ea typeface="Calibri" panose="020F0502020204030204" pitchFamily="34" charset="0"/>
                <a:cs typeface="Times New Roman" panose="02020603050405020304" pitchFamily="18" charset="0"/>
              </a:rPr>
              <a:t>The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project aims to empower students at Professional Higher Education (PHE) institutions to participate in student engagement and civic activities, regardless of their background. It addresses the often-overlooked impact of student engagement on learning and the essential, transferable skills gained through these experiences.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 </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emphasises the crucial role of PHE institutions in fostering active citizenship and highlights the wide-ranging benefits of student involvement beyond academic study. This includes participation in institutional initiatives, local community projects, and activities addressing broader societal challenges.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With a focus on the unique and diverse student body within PHE,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addresses the specific challenges students face in balancing academic commitments with extracurricular activities.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91215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chnical Slide">
    <p:bg>
      <p:bgPr>
        <a:solidFill>
          <a:schemeClr val="bg1"/>
        </a:solidFill>
        <a:effectLst/>
      </p:bgPr>
    </p:bg>
    <p:spTree>
      <p:nvGrpSpPr>
        <p:cNvPr id="1" name=""/>
        <p:cNvGrpSpPr/>
        <p:nvPr/>
      </p:nvGrpSpPr>
      <p:grpSpPr>
        <a:xfrm>
          <a:off x="0" y="0"/>
          <a:ext cx="0" cy="0"/>
          <a:chOff x="0" y="0"/>
          <a:chExt cx="0" cy="0"/>
        </a:xfrm>
      </p:grpSpPr>
      <p:sp>
        <p:nvSpPr>
          <p:cNvPr id="10" name="PoljeZBesedilom 9"/>
          <p:cNvSpPr txBox="1"/>
          <p:nvPr userDrawn="1"/>
        </p:nvSpPr>
        <p:spPr>
          <a:xfrm>
            <a:off x="937111" y="843661"/>
            <a:ext cx="5291073" cy="31700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The European Commission support for the production of this publication does not constitute an endorsement of the contents which reflects the views only of the authors, and the Commission cannot be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held responsible for any use which may be made of the information contained therein.</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This work is licensed under a Creative Commons Attribution </a:t>
            </a: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4.0 International License.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You are free to:</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Share — copy and redistribute the material in any medium or format</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Adapt — remix, transform, and build upon the material</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for any purpose, even commercially.</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The licensor cannot revoke these freedoms as long as you follow the license terms.</a:t>
            </a: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sl-SI" sz="800" b="0" i="0" dirty="0" err="1">
                <a:solidFill>
                  <a:schemeClr val="tx1"/>
                </a:solidFill>
                <a:latin typeface="Arial Nova" panose="020B0504020202020204" pitchFamily="34" charset="0"/>
                <a:ea typeface="Avenir Next Medium" charset="0"/>
                <a:cs typeface="Arial" panose="020B0604020202020204" pitchFamily="34" charset="0"/>
              </a:rPr>
              <a:t>Under</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the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following</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conditions</a:t>
            </a:r>
            <a:r>
              <a:rPr lang="sl-SI" sz="800" b="0" i="0" dirty="0">
                <a:solidFill>
                  <a:schemeClr val="tx1"/>
                </a:solidFill>
                <a:latin typeface="Arial Nova" panose="020B0504020202020204" pitchFamily="34" charset="0"/>
                <a:ea typeface="Avenir Next Medium" charset="0"/>
                <a:cs typeface="Arial" panose="020B0604020202020204" pitchFamily="34" charset="0"/>
              </a:rPr>
              <a:t>:</a:t>
            </a: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Attribution — You must give appropriate credit, provide a link to the license, and</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indicate if changes were made. You may do so in any reasonable manner, but not in any way that suggests the licensor endorses you or your use.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 If you remix, transform, or build upon the material, you must distribute your contributions under the same license as the original.</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No additional restrictions — You may not apply legal terms or technological </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bg1"/>
              </a:solidFill>
              <a:latin typeface="Arial Nova" panose="020B05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1200" b="0" i="0" dirty="0">
              <a:solidFill>
                <a:schemeClr val="bg1"/>
              </a:solidFill>
              <a:latin typeface="Arial Nova" panose="020B0504020202020204" pitchFamily="34" charset="0"/>
              <a:cs typeface="Arial" panose="020B0604020202020204" pitchFamily="34" charset="0"/>
            </a:endParaRPr>
          </a:p>
          <a:p>
            <a:pPr algn="l"/>
            <a:endParaRPr lang="sl-SI" sz="1200" b="0" i="0" dirty="0">
              <a:solidFill>
                <a:schemeClr val="bg1"/>
              </a:solidFill>
              <a:latin typeface="Arial Nova" panose="020B0504020202020204" pitchFamily="34" charset="0"/>
              <a:cs typeface="Arial" panose="020B0604020202020204" pitchFamily="34" charset="0"/>
            </a:endParaRPr>
          </a:p>
        </p:txBody>
      </p:sp>
      <p:pic>
        <p:nvPicPr>
          <p:cNvPr id="5" name="Slika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6176" y="3651870"/>
            <a:ext cx="519972" cy="519972"/>
          </a:xfrm>
          <a:prstGeom prst="rect">
            <a:avLst/>
          </a:prstGeom>
        </p:spPr>
      </p:pic>
      <p:pic>
        <p:nvPicPr>
          <p:cNvPr id="1028" name="Picture 4" descr="Horizon Europe - 2Zero Emission">
            <a:extLst>
              <a:ext uri="{FF2B5EF4-FFF2-40B4-BE49-F238E27FC236}">
                <a16:creationId xmlns:a16="http://schemas.microsoft.com/office/drawing/2014/main" id="{464EA5EA-1B8B-D7DE-5494-2AF8AB9689A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876256" y="3684459"/>
            <a:ext cx="2166761" cy="4547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18FAEB0-9BA4-9609-6881-543981DDD219}"/>
              </a:ext>
            </a:extLst>
          </p:cNvPr>
          <p:cNvPicPr>
            <a:picLocks noChangeAspect="1"/>
          </p:cNvPicPr>
          <p:nvPr userDrawn="1"/>
        </p:nvPicPr>
        <p:blipFill>
          <a:blip r:embed="rId4"/>
          <a:stretch>
            <a:fillRect/>
          </a:stretch>
        </p:blipFill>
        <p:spPr>
          <a:xfrm>
            <a:off x="539552" y="339502"/>
            <a:ext cx="1685802" cy="432048"/>
          </a:xfrm>
          <a:prstGeom prst="rect">
            <a:avLst/>
          </a:prstGeom>
        </p:spPr>
      </p:pic>
      <p:pic>
        <p:nvPicPr>
          <p:cNvPr id="3" name="Picture 2">
            <a:extLst>
              <a:ext uri="{FF2B5EF4-FFF2-40B4-BE49-F238E27FC236}">
                <a16:creationId xmlns:a16="http://schemas.microsoft.com/office/drawing/2014/main" id="{65751174-F870-2013-FFE9-F2664740B017}"/>
              </a:ext>
            </a:extLst>
          </p:cNvPr>
          <p:cNvPicPr>
            <a:picLocks noChangeAspect="1"/>
          </p:cNvPicPr>
          <p:nvPr userDrawn="1"/>
        </p:nvPicPr>
        <p:blipFill>
          <a:blip r:embed="rId5"/>
          <a:stretch>
            <a:fillRect/>
          </a:stretch>
        </p:blipFill>
        <p:spPr>
          <a:xfrm>
            <a:off x="7524328" y="843661"/>
            <a:ext cx="878365" cy="878365"/>
          </a:xfrm>
          <a:prstGeom prst="rect">
            <a:avLst/>
          </a:prstGeom>
        </p:spPr>
      </p:pic>
      <p:pic>
        <p:nvPicPr>
          <p:cNvPr id="4" name="Picture 3">
            <a:extLst>
              <a:ext uri="{FF2B5EF4-FFF2-40B4-BE49-F238E27FC236}">
                <a16:creationId xmlns:a16="http://schemas.microsoft.com/office/drawing/2014/main" id="{9A13C22D-F8DF-6C6F-D4DF-18818A762A59}"/>
              </a:ext>
            </a:extLst>
          </p:cNvPr>
          <p:cNvPicPr>
            <a:picLocks noChangeAspect="1"/>
          </p:cNvPicPr>
          <p:nvPr userDrawn="1"/>
        </p:nvPicPr>
        <p:blipFill>
          <a:blip r:embed="rId6"/>
          <a:stretch>
            <a:fillRect/>
          </a:stretch>
        </p:blipFill>
        <p:spPr>
          <a:xfrm>
            <a:off x="5693901" y="-720654"/>
            <a:ext cx="1276180" cy="1276180"/>
          </a:xfrm>
          <a:prstGeom prst="rect">
            <a:avLst/>
          </a:prstGeom>
        </p:spPr>
      </p:pic>
    </p:spTree>
    <p:extLst>
      <p:ext uri="{BB962C8B-B14F-4D97-AF65-F5344CB8AC3E}">
        <p14:creationId xmlns:p14="http://schemas.microsoft.com/office/powerpoint/2010/main" val="3631130293"/>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7652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sl-SI" dirty="0"/>
              <a:t>UREDITE SLOG NASLOVA MATRICE</a:t>
            </a:r>
          </a:p>
        </p:txBody>
      </p:sp>
      <p:sp>
        <p:nvSpPr>
          <p:cNvPr id="3" name="Ograda besedila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sl-SI" dirty="0"/>
              <a:t>Uredite sloge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4" name="Ograda datum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D8D5953-C19E-4C95-ABA4-408A0E72D3D8}" type="datetimeFigureOut">
              <a:rPr lang="sl-SI" smtClean="0"/>
              <a:t>21. 9. 26</a:t>
            </a:fld>
            <a:endParaRPr lang="sl-SI"/>
          </a:p>
        </p:txBody>
      </p:sp>
      <p:sp>
        <p:nvSpPr>
          <p:cNvPr id="5" name="Ograda no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272C45-BA39-48AA-8FBB-BD91E6199CA8}" type="slidenum">
              <a:rPr lang="sl-SI" smtClean="0"/>
              <a:t>‹#›</a:t>
            </a:fld>
            <a:endParaRPr lang="sl-SI"/>
          </a:p>
        </p:txBody>
      </p:sp>
    </p:spTree>
    <p:extLst>
      <p:ext uri="{BB962C8B-B14F-4D97-AF65-F5344CB8AC3E}">
        <p14:creationId xmlns:p14="http://schemas.microsoft.com/office/powerpoint/2010/main" val="3032940651"/>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69" r:id="rId3"/>
    <p:sldLayoutId id="2147483651" r:id="rId4"/>
    <p:sldLayoutId id="2147483665" r:id="rId5"/>
    <p:sldLayoutId id="2147483650" r:id="rId6"/>
    <p:sldLayoutId id="2147483668" r:id="rId7"/>
    <p:sldLayoutId id="2147483672" r:id="rId8"/>
    <p:sldLayoutId id="2147483661" r:id="rId9"/>
    <p:sldLayoutId id="2147483656" r:id="rId10"/>
    <p:sldLayoutId id="2147483658" r:id="rId11"/>
    <p:sldLayoutId id="2147483666" r:id="rId12"/>
    <p:sldLayoutId id="2147483662" r:id="rId13"/>
    <p:sldLayoutId id="2147483670" r:id="rId14"/>
    <p:sldLayoutId id="2147483671" r:id="rId15"/>
    <p:sldLayoutId id="2147483674" r:id="rId16"/>
  </p:sldLayoutIdLst>
  <p:txStyles>
    <p:titleStyle>
      <a:lvl1pPr algn="ctr" defTabSz="914400" rtl="0" eaLnBrk="1" latinLnBrk="0" hangingPunct="1">
        <a:spcBef>
          <a:spcPct val="0"/>
        </a:spcBef>
        <a:buNone/>
        <a:defRPr sz="2400" kern="1200">
          <a:solidFill>
            <a:srgbClr val="45A6CC"/>
          </a:solidFill>
          <a:latin typeface="DINPro-Bold" pitchFamily="34" charset="0"/>
          <a:ea typeface="+mj-ea"/>
          <a:cs typeface="+mj-cs"/>
        </a:defRPr>
      </a:lvl1pPr>
    </p:titleStyle>
    <p:bodyStyle>
      <a:lvl1pPr marL="342900" indent="-342900" algn="l" defTabSz="914400" rtl="0" eaLnBrk="1" latinLnBrk="0" hangingPunct="1">
        <a:spcBef>
          <a:spcPct val="20000"/>
        </a:spcBef>
        <a:buClr>
          <a:srgbClr val="FBB714"/>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6.svg"/><Relationship Id="rId4" Type="http://schemas.openxmlformats.org/officeDocument/2006/relationships/image" Target="../media/image15.svg"/></Relationships>
</file>

<file path=ppt/slides/_rels/slid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hyperlink" Target="https://www.mysafetysign.com/safety-quiz?srsltid=AfmBOopgIURRHD5yb0grrIuqxWC7wZmQYnjhUnsPp7cnLDWLSfcoeHXs"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09EA97-23AC-9447-CF55-4DEFC472DBB9}"/>
              </a:ext>
            </a:extLst>
          </p:cNvPr>
          <p:cNvSpPr>
            <a:spLocks noGrp="1"/>
          </p:cNvSpPr>
          <p:nvPr>
            <p:ph type="title"/>
          </p:nvPr>
        </p:nvSpPr>
        <p:spPr>
          <a:xfrm>
            <a:off x="679656" y="1853881"/>
            <a:ext cx="4204507" cy="916663"/>
          </a:xfrm>
        </p:spPr>
        <p:txBody>
          <a:bodyPr/>
          <a:lstStyle/>
          <a:p>
            <a:pPr algn="l">
              <a:lnSpc>
                <a:spcPts val="3692"/>
              </a:lnSpc>
            </a:pPr>
            <a:r>
              <a:rPr lang="en-US" sz="3600" b="1" dirty="0">
                <a:solidFill>
                  <a:schemeClr val="bg2"/>
                </a:solidFill>
                <a:latin typeface="Arial" panose="020B0604020202020204" pitchFamily="34" charset="0"/>
                <a:ea typeface="Andika"/>
                <a:cs typeface="Arial" panose="020B0604020202020204" pitchFamily="34" charset="0"/>
                <a:sym typeface="Andika"/>
              </a:rPr>
              <a:t>Health and Safety Procedures</a:t>
            </a:r>
          </a:p>
        </p:txBody>
      </p:sp>
      <p:sp>
        <p:nvSpPr>
          <p:cNvPr id="10" name="Rectangle: Rounded Corners 9">
            <a:extLst>
              <a:ext uri="{FF2B5EF4-FFF2-40B4-BE49-F238E27FC236}">
                <a16:creationId xmlns:a16="http://schemas.microsoft.com/office/drawing/2014/main" id="{C237F0C0-F6B4-36A7-8EDE-2F6C616887E1}"/>
              </a:ext>
            </a:extLst>
          </p:cNvPr>
          <p:cNvSpPr/>
          <p:nvPr/>
        </p:nvSpPr>
        <p:spPr>
          <a:xfrm>
            <a:off x="742304" y="1304558"/>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chemeClr val="accent5"/>
                </a:solidFill>
              </a:rPr>
              <a:t>MANDATORY TRAINING MANUAL</a:t>
            </a:r>
            <a:r>
              <a:rPr lang="en-US" sz="1200" b="1" dirty="0">
                <a:solidFill>
                  <a:schemeClr val="accent5"/>
                </a:solidFill>
              </a:rPr>
              <a:t> 01</a:t>
            </a:r>
            <a:endParaRPr lang="en-SI" sz="1200" dirty="0">
              <a:solidFill>
                <a:schemeClr val="accent5"/>
              </a:solidFill>
            </a:endParaRPr>
          </a:p>
        </p:txBody>
      </p:sp>
      <p:sp>
        <p:nvSpPr>
          <p:cNvPr id="13" name="Rectangle 12">
            <a:extLst>
              <a:ext uri="{FF2B5EF4-FFF2-40B4-BE49-F238E27FC236}">
                <a16:creationId xmlns:a16="http://schemas.microsoft.com/office/drawing/2014/main" id="{1972CAD5-F7EC-1C05-2607-DF5296FC4BB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3567BEA0-A67C-942C-556A-2C83F17343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B8ACABD5-6082-992C-EE92-CD2A8C032F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250DAB02-930F-F6A7-B6FE-F6CAB2137999}"/>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C250A703-B487-F2DE-C0E6-068FD3E8B08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68B3D917-F03E-F0D0-DE79-00BB7B2405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117834" y="2168769"/>
            <a:ext cx="1152303" cy="2304606"/>
          </a:xfrm>
          <a:prstGeom prst="rect">
            <a:avLst/>
          </a:prstGeom>
        </p:spPr>
      </p:pic>
      <p:pic>
        <p:nvPicPr>
          <p:cNvPr id="28" name="Graphic 27">
            <a:extLst>
              <a:ext uri="{FF2B5EF4-FFF2-40B4-BE49-F238E27FC236}">
                <a16:creationId xmlns:a16="http://schemas.microsoft.com/office/drawing/2014/main" id="{37CC5F93-113D-AA84-B4EA-BBBBD67F38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7EB81EE0-89F6-3FE0-43AA-8E035F7B61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Tree>
    <p:extLst>
      <p:ext uri="{BB962C8B-B14F-4D97-AF65-F5344CB8AC3E}">
        <p14:creationId xmlns:p14="http://schemas.microsoft.com/office/powerpoint/2010/main" val="108745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585672-9D56-D563-E885-64D8E2FCF3E4}"/>
              </a:ext>
            </a:extLst>
          </p:cNvPr>
          <p:cNvSpPr>
            <a:spLocks noGrp="1"/>
          </p:cNvSpPr>
          <p:nvPr>
            <p:ph type="title"/>
          </p:nvPr>
        </p:nvSpPr>
        <p:spPr>
          <a:xfrm>
            <a:off x="747502" y="913827"/>
            <a:ext cx="4904618" cy="505796"/>
          </a:xfrm>
        </p:spPr>
        <p:txBody>
          <a:bodyPr/>
          <a:lstStyle/>
          <a:p>
            <a:r>
              <a:rPr lang="en-US" b="1" dirty="0">
                <a:solidFill>
                  <a:schemeClr val="accent5"/>
                </a:solidFill>
              </a:rPr>
              <a:t>In this session you will</a:t>
            </a:r>
            <a:endParaRPr lang="en-SI" b="1" dirty="0">
              <a:solidFill>
                <a:schemeClr val="accent5"/>
              </a:solidFill>
            </a:endParaRPr>
          </a:p>
        </p:txBody>
      </p:sp>
      <p:sp>
        <p:nvSpPr>
          <p:cNvPr id="10" name="Rectangle: Rounded Corners 9">
            <a:extLst>
              <a:ext uri="{FF2B5EF4-FFF2-40B4-BE49-F238E27FC236}">
                <a16:creationId xmlns:a16="http://schemas.microsoft.com/office/drawing/2014/main" id="{5F408DD8-6635-B0E1-F451-62A17E0685A2}"/>
              </a:ext>
            </a:extLst>
          </p:cNvPr>
          <p:cNvSpPr/>
          <p:nvPr/>
        </p:nvSpPr>
        <p:spPr>
          <a:xfrm>
            <a:off x="406304" y="1707654"/>
            <a:ext cx="2716776" cy="2235728"/>
          </a:xfrm>
          <a:prstGeom prst="roundRect">
            <a:avLst>
              <a:gd name="adj" fmla="val 10916"/>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3" name="TextBox 12">
            <a:extLst>
              <a:ext uri="{FF2B5EF4-FFF2-40B4-BE49-F238E27FC236}">
                <a16:creationId xmlns:a16="http://schemas.microsoft.com/office/drawing/2014/main" id="{F5B7A9F3-A88E-0C9D-9E67-69F4BA85C8AE}"/>
              </a:ext>
            </a:extLst>
          </p:cNvPr>
          <p:cNvSpPr txBox="1"/>
          <p:nvPr/>
        </p:nvSpPr>
        <p:spPr>
          <a:xfrm>
            <a:off x="495805" y="2676546"/>
            <a:ext cx="2627275" cy="1077218"/>
          </a:xfrm>
          <a:prstGeom prst="rect">
            <a:avLst/>
          </a:prstGeom>
          <a:noFill/>
        </p:spPr>
        <p:txBody>
          <a:bodyPr wrap="square" rtlCol="0">
            <a:spAutoFit/>
          </a:bodyPr>
          <a:lstStyle/>
          <a:p>
            <a:r>
              <a:rPr lang="en-US" sz="1600" dirty="0">
                <a:solidFill>
                  <a:schemeClr val="bg2"/>
                </a:solidFill>
                <a:latin typeface="Arial" panose="020B0604020202020204" pitchFamily="34" charset="0"/>
                <a:ea typeface="Andika"/>
                <a:cs typeface="Arial" panose="020B0604020202020204" pitchFamily="34" charset="0"/>
                <a:sym typeface="Andika"/>
              </a:rPr>
              <a:t>Understand basic health and safety protocols relevant to student ambassador activities.</a:t>
            </a:r>
          </a:p>
        </p:txBody>
      </p:sp>
      <p:sp>
        <p:nvSpPr>
          <p:cNvPr id="15" name="Rectangle: Rounded Corners 9">
            <a:extLst>
              <a:ext uri="{FF2B5EF4-FFF2-40B4-BE49-F238E27FC236}">
                <a16:creationId xmlns:a16="http://schemas.microsoft.com/office/drawing/2014/main" id="{736D994C-246F-03FA-3C65-DBD877239797}"/>
              </a:ext>
            </a:extLst>
          </p:cNvPr>
          <p:cNvSpPr/>
          <p:nvPr/>
        </p:nvSpPr>
        <p:spPr>
          <a:xfrm>
            <a:off x="3257993" y="1707654"/>
            <a:ext cx="2716776" cy="2235728"/>
          </a:xfrm>
          <a:prstGeom prst="roundRect">
            <a:avLst>
              <a:gd name="adj" fmla="val 1091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TextBox 16">
            <a:extLst>
              <a:ext uri="{FF2B5EF4-FFF2-40B4-BE49-F238E27FC236}">
                <a16:creationId xmlns:a16="http://schemas.microsoft.com/office/drawing/2014/main" id="{6FDAADFD-74F9-F4FD-3858-993BF79ED30C}"/>
              </a:ext>
            </a:extLst>
          </p:cNvPr>
          <p:cNvSpPr txBox="1"/>
          <p:nvPr/>
        </p:nvSpPr>
        <p:spPr>
          <a:xfrm>
            <a:off x="3347494" y="2676546"/>
            <a:ext cx="2627275" cy="830997"/>
          </a:xfrm>
          <a:prstGeom prst="rect">
            <a:avLst/>
          </a:prstGeom>
          <a:noFill/>
        </p:spPr>
        <p:txBody>
          <a:bodyPr wrap="square" rtlCol="0">
            <a:spAutoFit/>
          </a:bodyPr>
          <a:lstStyle/>
          <a:p>
            <a:r>
              <a:rPr lang="en-US" sz="1600" dirty="0">
                <a:solidFill>
                  <a:schemeClr val="bg1"/>
                </a:solidFill>
                <a:latin typeface="Arial" panose="020B0604020202020204" pitchFamily="34" charset="0"/>
                <a:ea typeface="Andika"/>
                <a:cs typeface="Arial" panose="020B0604020202020204" pitchFamily="34" charset="0"/>
                <a:sym typeface="Andika"/>
              </a:rPr>
              <a:t>Identify potential risks and know how to respond in emergencies.</a:t>
            </a:r>
          </a:p>
        </p:txBody>
      </p:sp>
      <p:sp>
        <p:nvSpPr>
          <p:cNvPr id="18" name="Rectangle: Rounded Corners 9">
            <a:extLst>
              <a:ext uri="{FF2B5EF4-FFF2-40B4-BE49-F238E27FC236}">
                <a16:creationId xmlns:a16="http://schemas.microsoft.com/office/drawing/2014/main" id="{46D2FCC6-8C78-70A0-412C-3D2C6FE42327}"/>
              </a:ext>
            </a:extLst>
          </p:cNvPr>
          <p:cNvSpPr/>
          <p:nvPr/>
        </p:nvSpPr>
        <p:spPr>
          <a:xfrm>
            <a:off x="6156176" y="1707654"/>
            <a:ext cx="2716776" cy="2235728"/>
          </a:xfrm>
          <a:prstGeom prst="roundRect">
            <a:avLst>
              <a:gd name="adj" fmla="val 1091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extBox 19">
            <a:extLst>
              <a:ext uri="{FF2B5EF4-FFF2-40B4-BE49-F238E27FC236}">
                <a16:creationId xmlns:a16="http://schemas.microsoft.com/office/drawing/2014/main" id="{41730B63-D4E7-30A0-1EAF-4FD309553DC2}"/>
              </a:ext>
            </a:extLst>
          </p:cNvPr>
          <p:cNvSpPr txBox="1"/>
          <p:nvPr/>
        </p:nvSpPr>
        <p:spPr>
          <a:xfrm>
            <a:off x="6245677" y="2676546"/>
            <a:ext cx="2627275" cy="1077218"/>
          </a:xfrm>
          <a:prstGeom prst="rect">
            <a:avLst/>
          </a:prstGeom>
          <a:noFill/>
        </p:spPr>
        <p:txBody>
          <a:bodyPr wrap="square" rtlCol="0">
            <a:spAutoFit/>
          </a:bodyPr>
          <a:lstStyle/>
          <a:p>
            <a:r>
              <a:rPr lang="en-US" sz="1600" dirty="0">
                <a:solidFill>
                  <a:schemeClr val="bg1"/>
                </a:solidFill>
                <a:latin typeface="Arial" panose="020B0604020202020204" pitchFamily="34" charset="0"/>
                <a:ea typeface="Andika"/>
                <a:cs typeface="Arial" panose="020B0604020202020204" pitchFamily="34" charset="0"/>
                <a:sym typeface="Andika"/>
              </a:rPr>
              <a:t>Promote a safe environment for all participants during events and visits.</a:t>
            </a:r>
          </a:p>
        </p:txBody>
      </p:sp>
      <p:pic>
        <p:nvPicPr>
          <p:cNvPr id="22" name="Graphic 21">
            <a:extLst>
              <a:ext uri="{FF2B5EF4-FFF2-40B4-BE49-F238E27FC236}">
                <a16:creationId xmlns:a16="http://schemas.microsoft.com/office/drawing/2014/main" id="{19AE9C95-D97E-9B8D-BAB0-C0B1C8A938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1560" y="1972770"/>
            <a:ext cx="494184" cy="494184"/>
          </a:xfrm>
          <a:prstGeom prst="rect">
            <a:avLst/>
          </a:prstGeom>
        </p:spPr>
      </p:pic>
      <p:pic>
        <p:nvPicPr>
          <p:cNvPr id="24" name="Graphic 23">
            <a:extLst>
              <a:ext uri="{FF2B5EF4-FFF2-40B4-BE49-F238E27FC236}">
                <a16:creationId xmlns:a16="http://schemas.microsoft.com/office/drawing/2014/main" id="{C07CE1EB-80B0-16A5-B82B-1EC7EF386B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91880" y="1950788"/>
            <a:ext cx="504056" cy="504056"/>
          </a:xfrm>
          <a:prstGeom prst="rect">
            <a:avLst/>
          </a:prstGeom>
        </p:spPr>
      </p:pic>
      <p:pic>
        <p:nvPicPr>
          <p:cNvPr id="26" name="Graphic 25">
            <a:extLst>
              <a:ext uri="{FF2B5EF4-FFF2-40B4-BE49-F238E27FC236}">
                <a16:creationId xmlns:a16="http://schemas.microsoft.com/office/drawing/2014/main" id="{7D2B12B1-0E7B-2E38-10C4-0EC2DC648D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8040" y="1918699"/>
            <a:ext cx="536145" cy="536145"/>
          </a:xfrm>
          <a:prstGeom prst="rect">
            <a:avLst/>
          </a:prstGeom>
        </p:spPr>
      </p:pic>
    </p:spTree>
    <p:extLst>
      <p:ext uri="{BB962C8B-B14F-4D97-AF65-F5344CB8AC3E}">
        <p14:creationId xmlns:p14="http://schemas.microsoft.com/office/powerpoint/2010/main" val="1772675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6608558-E7D3-9C7A-06F7-283C74EC8F0B}"/>
              </a:ext>
            </a:extLst>
          </p:cNvPr>
          <p:cNvSpPr/>
          <p:nvPr/>
        </p:nvSpPr>
        <p:spPr>
          <a:xfrm>
            <a:off x="683568" y="627534"/>
            <a:ext cx="7848872" cy="3816424"/>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ectangle: Rounded Corners 5">
            <a:extLst>
              <a:ext uri="{FF2B5EF4-FFF2-40B4-BE49-F238E27FC236}">
                <a16:creationId xmlns:a16="http://schemas.microsoft.com/office/drawing/2014/main" id="{C7757AED-EE21-0062-08A2-30FCE7E1F600}"/>
              </a:ext>
            </a:extLst>
          </p:cNvPr>
          <p:cNvSpPr/>
          <p:nvPr/>
        </p:nvSpPr>
        <p:spPr>
          <a:xfrm>
            <a:off x="899592" y="829866"/>
            <a:ext cx="2736304" cy="504056"/>
          </a:xfrm>
          <a:prstGeom prst="roundRect">
            <a:avLst>
              <a:gd name="adj" fmla="val 19419"/>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Box 7">
            <a:extLst>
              <a:ext uri="{FF2B5EF4-FFF2-40B4-BE49-F238E27FC236}">
                <a16:creationId xmlns:a16="http://schemas.microsoft.com/office/drawing/2014/main" id="{A3CBFB4D-309A-9594-FCD3-BBFD47D6D0DF}"/>
              </a:ext>
            </a:extLst>
          </p:cNvPr>
          <p:cNvSpPr txBox="1"/>
          <p:nvPr/>
        </p:nvSpPr>
        <p:spPr>
          <a:xfrm>
            <a:off x="971600" y="901874"/>
            <a:ext cx="2592288" cy="360227"/>
          </a:xfrm>
          <a:prstGeom prst="rect">
            <a:avLst/>
          </a:prstGeom>
          <a:noFill/>
        </p:spPr>
        <p:txBody>
          <a:bodyPr wrap="square" rtlCol="0">
            <a:spAutoFit/>
          </a:bodyPr>
          <a:lstStyle/>
          <a:p>
            <a:pPr>
              <a:lnSpc>
                <a:spcPct val="120000"/>
              </a:lnSpc>
            </a:pPr>
            <a:r>
              <a:rPr lang="en-US" sz="1600" b="1" dirty="0">
                <a:solidFill>
                  <a:schemeClr val="bg2"/>
                </a:solidFill>
                <a:latin typeface="Arial Nova" panose="020B0504020202020204" pitchFamily="34" charset="0"/>
              </a:rPr>
              <a:t>ICE-BREAKER ACTIVITY</a:t>
            </a:r>
          </a:p>
        </p:txBody>
      </p:sp>
      <p:pic>
        <p:nvPicPr>
          <p:cNvPr id="11" name="Picture 10">
            <a:extLst>
              <a:ext uri="{FF2B5EF4-FFF2-40B4-BE49-F238E27FC236}">
                <a16:creationId xmlns:a16="http://schemas.microsoft.com/office/drawing/2014/main" id="{B366F61E-8CD3-577C-BA0E-FE98739AA95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34" r="26800"/>
          <a:stretch>
            <a:fillRect/>
          </a:stretch>
        </p:blipFill>
        <p:spPr>
          <a:xfrm>
            <a:off x="899592" y="1436488"/>
            <a:ext cx="2719438" cy="2719438"/>
          </a:xfrm>
          <a:prstGeom prst="roundRect">
            <a:avLst>
              <a:gd name="adj" fmla="val 3886"/>
            </a:avLst>
          </a:prstGeom>
        </p:spPr>
      </p:pic>
      <p:sp>
        <p:nvSpPr>
          <p:cNvPr id="12" name="Title 4">
            <a:extLst>
              <a:ext uri="{FF2B5EF4-FFF2-40B4-BE49-F238E27FC236}">
                <a16:creationId xmlns:a16="http://schemas.microsoft.com/office/drawing/2014/main" id="{9D624F25-B6A4-0CED-5FF5-CAB21D6952F0}"/>
              </a:ext>
            </a:extLst>
          </p:cNvPr>
          <p:cNvSpPr>
            <a:spLocks noGrp="1"/>
          </p:cNvSpPr>
          <p:nvPr>
            <p:ph type="title"/>
          </p:nvPr>
        </p:nvSpPr>
        <p:spPr>
          <a:xfrm>
            <a:off x="3923928" y="1347614"/>
            <a:ext cx="3888432" cy="1944216"/>
          </a:xfrm>
        </p:spPr>
        <p:txBody>
          <a:bodyPr>
            <a:normAutofit/>
          </a:bodyPr>
          <a:lstStyle/>
          <a:p>
            <a:pPr algn="l"/>
            <a:r>
              <a:rPr lang="en-US" b="1" dirty="0">
                <a:solidFill>
                  <a:schemeClr val="accent5"/>
                </a:solidFill>
                <a:sym typeface="Andika"/>
              </a:rPr>
              <a:t>True/False Safeguarding Statements</a:t>
            </a:r>
            <a:endParaRPr lang="en-US" b="1" dirty="0">
              <a:solidFill>
                <a:schemeClr val="accent5"/>
              </a:solidFill>
            </a:endParaRPr>
          </a:p>
        </p:txBody>
      </p:sp>
      <p:sp>
        <p:nvSpPr>
          <p:cNvPr id="13" name="Rectangle: Rounded Corners 12">
            <a:extLst>
              <a:ext uri="{FF2B5EF4-FFF2-40B4-BE49-F238E27FC236}">
                <a16:creationId xmlns:a16="http://schemas.microsoft.com/office/drawing/2014/main" id="{E428A441-9EE7-D7C3-FC8E-8C64312911E3}"/>
              </a:ext>
            </a:extLst>
          </p:cNvPr>
          <p:cNvSpPr/>
          <p:nvPr/>
        </p:nvSpPr>
        <p:spPr>
          <a:xfrm>
            <a:off x="4067944" y="3164018"/>
            <a:ext cx="792088" cy="72008"/>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Tree>
    <p:extLst>
      <p:ext uri="{BB962C8B-B14F-4D97-AF65-F5344CB8AC3E}">
        <p14:creationId xmlns:p14="http://schemas.microsoft.com/office/powerpoint/2010/main" val="674056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EAA80-07ED-4A01-1707-32F7F13B3FDE}"/>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65E9313C-6716-D4F0-6930-4DAD2E0157BC}"/>
              </a:ext>
            </a:extLst>
          </p:cNvPr>
          <p:cNvSpPr txBox="1"/>
          <p:nvPr/>
        </p:nvSpPr>
        <p:spPr>
          <a:xfrm>
            <a:off x="190500" y="250938"/>
            <a:ext cx="3771900" cy="673711"/>
          </a:xfrm>
          <a:prstGeom prst="rect">
            <a:avLst/>
          </a:prstGeom>
        </p:spPr>
        <p:txBody>
          <a:bodyPr wrap="square" lIns="0" tIns="0" rIns="0" bIns="0" rtlCol="0" anchor="t">
            <a:spAutoFit/>
          </a:bodyPr>
          <a:lstStyle/>
          <a:p>
            <a:pPr defTabSz="457200">
              <a:lnSpc>
                <a:spcPts val="2731"/>
              </a:lnSpc>
              <a:defRPr/>
            </a:pPr>
            <a:endParaRPr lang="en-US" sz="2001" dirty="0">
              <a:solidFill>
                <a:srgbClr val="000000"/>
              </a:solidFill>
              <a:latin typeface="Andika"/>
              <a:ea typeface="Andika"/>
              <a:cs typeface="Andika"/>
              <a:sym typeface="Andika"/>
            </a:endParaRPr>
          </a:p>
          <a:p>
            <a:pPr defTabSz="457200">
              <a:lnSpc>
                <a:spcPts val="2732"/>
              </a:lnSpc>
              <a:defRPr/>
            </a:pPr>
            <a:endParaRPr lang="en-US" sz="2001" dirty="0">
              <a:solidFill>
                <a:srgbClr val="000000"/>
              </a:solidFill>
              <a:latin typeface="Andika"/>
              <a:ea typeface="Andika"/>
              <a:cs typeface="Andika"/>
              <a:sym typeface="Andika"/>
            </a:endParaRPr>
          </a:p>
        </p:txBody>
      </p:sp>
      <p:sp>
        <p:nvSpPr>
          <p:cNvPr id="6" name="TextBox 5">
            <a:extLst>
              <a:ext uri="{FF2B5EF4-FFF2-40B4-BE49-F238E27FC236}">
                <a16:creationId xmlns:a16="http://schemas.microsoft.com/office/drawing/2014/main" id="{1FB53FED-2D84-21E8-5EFF-9E68B6F61723}"/>
              </a:ext>
            </a:extLst>
          </p:cNvPr>
          <p:cNvSpPr txBox="1"/>
          <p:nvPr/>
        </p:nvSpPr>
        <p:spPr>
          <a:xfrm>
            <a:off x="190500" y="526109"/>
            <a:ext cx="8877300" cy="4576702"/>
          </a:xfrm>
          <a:prstGeom prst="rect">
            <a:avLst/>
          </a:prstGeom>
          <a:noFill/>
        </p:spPr>
        <p:txBody>
          <a:bodyPr wrap="square">
            <a:spAutoFit/>
          </a:bodyPr>
          <a:lstStyle/>
          <a:p>
            <a:pPr>
              <a:lnSpc>
                <a:spcPct val="150000"/>
              </a:lnSpc>
            </a:pPr>
            <a:r>
              <a:rPr lang="en-US" sz="1400" b="1" dirty="0">
                <a:solidFill>
                  <a:srgbClr val="000000"/>
                </a:solidFill>
                <a:latin typeface="Arial" panose="020B0604020202020204" pitchFamily="34" charset="0"/>
                <a:ea typeface="Andika"/>
                <a:cs typeface="Arial" panose="020B0604020202020204" pitchFamily="34" charset="0"/>
                <a:sym typeface="Andika"/>
              </a:rPr>
              <a:t>TRUE OR FALSE? </a:t>
            </a:r>
            <a:endPar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endParaRPr>
          </a:p>
          <a:p>
            <a:pPr marL="228600" indent="-228600">
              <a:lnSpc>
                <a:spcPct val="150000"/>
              </a:lnSpc>
              <a:buClr>
                <a:schemeClr val="accent5"/>
              </a:buClr>
              <a:buFont typeface="+mj-lt"/>
              <a:buAutoNum type="arabicPeriod"/>
            </a:pPr>
            <a:r>
              <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rPr>
              <a:t>It is safe to leave personal belongings unattended during an event.</a:t>
            </a:r>
          </a:p>
          <a:p>
            <a:pPr marL="228600" indent="-228600">
              <a:lnSpc>
                <a:spcPct val="150000"/>
              </a:lnSpc>
              <a:buClr>
                <a:schemeClr val="accent5"/>
              </a:buClr>
              <a:buFont typeface="+mj-lt"/>
              <a:buAutoNum type="arabicPeriod"/>
            </a:pPr>
            <a:r>
              <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rPr>
              <a:t>All food and drink provided at events should be stored at safe temperatures to prevent spoilage.</a:t>
            </a:r>
          </a:p>
          <a:p>
            <a:pPr marL="228600" indent="-228600">
              <a:lnSpc>
                <a:spcPct val="150000"/>
              </a:lnSpc>
              <a:buClr>
                <a:schemeClr val="accent5"/>
              </a:buClr>
              <a:buFont typeface="+mj-lt"/>
              <a:buAutoNum type="arabicPeriod"/>
            </a:pPr>
            <a:r>
              <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rPr>
              <a:t>Ambassadors should only use the fire exit in case of an emergency, even if it’s crowded.</a:t>
            </a:r>
          </a:p>
          <a:p>
            <a:pPr marL="228600" indent="-228600">
              <a:lnSpc>
                <a:spcPct val="150000"/>
              </a:lnSpc>
              <a:buClr>
                <a:schemeClr val="accent5"/>
              </a:buClr>
              <a:buFont typeface="+mj-lt"/>
              <a:buAutoNum type="arabicPeriod"/>
            </a:pPr>
            <a:r>
              <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rPr>
              <a:t>Guests should be encouraged to express any safety concerns they may have during the event.</a:t>
            </a:r>
          </a:p>
          <a:p>
            <a:pPr marL="228600" indent="-228600">
              <a:lnSpc>
                <a:spcPct val="150000"/>
              </a:lnSpc>
              <a:buClr>
                <a:schemeClr val="accent5"/>
              </a:buClr>
              <a:buFont typeface="+mj-lt"/>
              <a:buAutoNum type="arabicPeriod"/>
            </a:pPr>
            <a:r>
              <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rPr>
              <a:t>It is acceptable to block emergency exits with chairs and tables during events.</a:t>
            </a:r>
          </a:p>
          <a:p>
            <a:pPr marL="228600" indent="-228600">
              <a:lnSpc>
                <a:spcPct val="150000"/>
              </a:lnSpc>
              <a:buClr>
                <a:schemeClr val="accent5"/>
              </a:buClr>
              <a:buFont typeface="+mj-lt"/>
              <a:buAutoNum type="arabicPeriod"/>
            </a:pPr>
            <a:r>
              <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rPr>
              <a:t>Ambassadors are responsible for ensuring that all participants know the location of first aid kits.</a:t>
            </a:r>
          </a:p>
          <a:p>
            <a:pPr marL="228600" indent="-228600">
              <a:lnSpc>
                <a:spcPct val="150000"/>
              </a:lnSpc>
              <a:buClr>
                <a:schemeClr val="accent5"/>
              </a:buClr>
              <a:buFont typeface="+mj-lt"/>
              <a:buAutoNum type="arabicPeriod"/>
            </a:pPr>
            <a:r>
              <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rPr>
              <a:t>Using electrical equipment during an event without checking for frayed wires or defects is safe.</a:t>
            </a:r>
          </a:p>
          <a:p>
            <a:pPr marL="228600" indent="-228600">
              <a:lnSpc>
                <a:spcPct val="150000"/>
              </a:lnSpc>
              <a:buClr>
                <a:schemeClr val="accent5"/>
              </a:buClr>
              <a:buFont typeface="+mj-lt"/>
              <a:buAutoNum type="arabicPeriod"/>
            </a:pPr>
            <a:r>
              <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rPr>
              <a:t>Ambassadors should only </a:t>
            </a:r>
            <a:r>
              <a:rPr lang="en-US" sz="1400" dirty="0" err="1">
                <a:solidFill>
                  <a:srgbClr val="000000"/>
                </a:solidFill>
                <a:latin typeface="Arial" panose="020B0604020202020204" pitchFamily="34" charset="0"/>
                <a:ea typeface="Andika" panose="02000000000000000000" pitchFamily="2" charset="0"/>
                <a:cs typeface="Arial" panose="020B0604020202020204" pitchFamily="34" charset="0"/>
                <a:sym typeface="Andika"/>
              </a:rPr>
              <a:t>familiarise</a:t>
            </a:r>
            <a:r>
              <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rPr>
              <a:t> themselves with safety protocols after an emergency occurs.</a:t>
            </a:r>
          </a:p>
          <a:p>
            <a:pPr marL="228600" indent="-228600">
              <a:lnSpc>
                <a:spcPct val="150000"/>
              </a:lnSpc>
              <a:buClr>
                <a:schemeClr val="accent5"/>
              </a:buClr>
              <a:buFont typeface="+mj-lt"/>
              <a:buAutoNum type="arabicPeriod"/>
            </a:pPr>
            <a:r>
              <a:rPr lang="en-US" sz="1400" dirty="0">
                <a:solidFill>
                  <a:srgbClr val="000000"/>
                </a:solidFill>
                <a:latin typeface="Arial" panose="020B0604020202020204" pitchFamily="34" charset="0"/>
                <a:ea typeface="Andika" panose="02000000000000000000" pitchFamily="2" charset="0"/>
                <a:cs typeface="Arial" panose="020B0604020202020204" pitchFamily="34" charset="0"/>
                <a:sym typeface="Andika"/>
              </a:rPr>
              <a:t>If someone at the event is injured, the best course of action is to move them immediately to a safer location.</a:t>
            </a:r>
          </a:p>
          <a:p>
            <a:pPr marL="228600" indent="-228600">
              <a:lnSpc>
                <a:spcPct val="150000"/>
              </a:lnSpc>
              <a:buClr>
                <a:schemeClr val="accent5"/>
              </a:buClr>
              <a:buFont typeface="+mj-lt"/>
              <a:buAutoNum type="arabicPeriod"/>
            </a:pPr>
            <a:r>
              <a:rPr lang="en-US" sz="1400" dirty="0">
                <a:latin typeface="Arial" panose="020B0604020202020204" pitchFamily="34" charset="0"/>
                <a:ea typeface="Andika" panose="02000000000000000000" pitchFamily="2" charset="0"/>
                <a:cs typeface="Arial" panose="020B0604020202020204" pitchFamily="34" charset="0"/>
              </a:rPr>
              <a:t>All event staff should be trained in emergency evacuation procedures prior to the event.</a:t>
            </a:r>
          </a:p>
          <a:p>
            <a:pPr marL="228600" indent="-228600">
              <a:lnSpc>
                <a:spcPct val="150000"/>
              </a:lnSpc>
              <a:buClr>
                <a:schemeClr val="accent5"/>
              </a:buClr>
              <a:buFont typeface="+mj-lt"/>
              <a:buAutoNum type="arabicPeriod"/>
            </a:pPr>
            <a:r>
              <a:rPr lang="en-US" sz="1400" dirty="0">
                <a:latin typeface="Arial" panose="020B0604020202020204" pitchFamily="34" charset="0"/>
                <a:ea typeface="Andika" panose="02000000000000000000" pitchFamily="2" charset="0"/>
                <a:cs typeface="Arial" panose="020B0604020202020204" pitchFamily="34" charset="0"/>
              </a:rPr>
              <a:t>It is ok to use decorative items that are flammable if they are placed out of reach.</a:t>
            </a:r>
          </a:p>
          <a:p>
            <a:pPr marL="228600" indent="-228600">
              <a:lnSpc>
                <a:spcPct val="150000"/>
              </a:lnSpc>
              <a:buClr>
                <a:schemeClr val="accent5"/>
              </a:buClr>
              <a:buFont typeface="+mj-lt"/>
              <a:buAutoNum type="arabicPeriod"/>
            </a:pPr>
            <a:r>
              <a:rPr lang="en-US" sz="1400" dirty="0">
                <a:latin typeface="Arial" panose="020B0604020202020204" pitchFamily="34" charset="0"/>
                <a:ea typeface="Andika" panose="02000000000000000000" pitchFamily="2" charset="0"/>
                <a:cs typeface="Arial" panose="020B0604020202020204" pitchFamily="34" charset="0"/>
              </a:rPr>
              <a:t>Attendees are encouraged to report any suspicious activity or </a:t>
            </a:r>
            <a:r>
              <a:rPr lang="en-US" sz="1400" dirty="0" err="1">
                <a:latin typeface="Arial" panose="020B0604020202020204" pitchFamily="34" charset="0"/>
                <a:ea typeface="Andika" panose="02000000000000000000" pitchFamily="2" charset="0"/>
                <a:cs typeface="Arial" panose="020B0604020202020204" pitchFamily="34" charset="0"/>
              </a:rPr>
              <a:t>behaviour</a:t>
            </a:r>
            <a:r>
              <a:rPr lang="en-US" sz="1400" dirty="0">
                <a:latin typeface="Arial" panose="020B0604020202020204" pitchFamily="34" charset="0"/>
                <a:ea typeface="Andika" panose="02000000000000000000" pitchFamily="2" charset="0"/>
                <a:cs typeface="Arial" panose="020B0604020202020204" pitchFamily="34" charset="0"/>
              </a:rPr>
              <a:t> to event staff immediately.</a:t>
            </a:r>
            <a:endParaRPr lang="en-US" sz="1400" dirty="0">
              <a:solidFill>
                <a:srgbClr val="000000"/>
              </a:solidFill>
              <a:latin typeface="Arial" panose="020B0604020202020204" pitchFamily="34" charset="0"/>
              <a:ea typeface="Andika"/>
              <a:cs typeface="Arial" panose="020B0604020202020204" pitchFamily="34" charset="0"/>
              <a:sym typeface="Andika"/>
            </a:endParaRPr>
          </a:p>
          <a:p>
            <a:pPr>
              <a:lnSpc>
                <a:spcPct val="150000"/>
              </a:lnSpc>
            </a:pPr>
            <a:endParaRPr lang="en-US" sz="1400" dirty="0">
              <a:solidFill>
                <a:srgbClr val="000000"/>
              </a:solidFill>
              <a:latin typeface="Arial" panose="020B0604020202020204" pitchFamily="34" charset="0"/>
              <a:ea typeface="Andika"/>
              <a:cs typeface="Arial" panose="020B0604020202020204" pitchFamily="34" charset="0"/>
              <a:sym typeface="Andika"/>
            </a:endParaRPr>
          </a:p>
        </p:txBody>
      </p:sp>
      <p:sp>
        <p:nvSpPr>
          <p:cNvPr id="2" name="Rounded Rectangle 1">
            <a:extLst>
              <a:ext uri="{FF2B5EF4-FFF2-40B4-BE49-F238E27FC236}">
                <a16:creationId xmlns:a16="http://schemas.microsoft.com/office/drawing/2014/main" id="{FA008EAC-8063-8782-E173-161124AC0012}"/>
              </a:ext>
            </a:extLst>
          </p:cNvPr>
          <p:cNvSpPr/>
          <p:nvPr/>
        </p:nvSpPr>
        <p:spPr>
          <a:xfrm>
            <a:off x="7392590" y="250938"/>
            <a:ext cx="1560910" cy="432048"/>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Rounded Rectangle 2">
            <a:extLst>
              <a:ext uri="{FF2B5EF4-FFF2-40B4-BE49-F238E27FC236}">
                <a16:creationId xmlns:a16="http://schemas.microsoft.com/office/drawing/2014/main" id="{FC6EB38D-753D-3394-7899-374D505641AD}"/>
              </a:ext>
            </a:extLst>
          </p:cNvPr>
          <p:cNvSpPr/>
          <p:nvPr/>
        </p:nvSpPr>
        <p:spPr>
          <a:xfrm>
            <a:off x="7278290" y="250938"/>
            <a:ext cx="504057" cy="432048"/>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TextBox 4">
            <a:extLst>
              <a:ext uri="{FF2B5EF4-FFF2-40B4-BE49-F238E27FC236}">
                <a16:creationId xmlns:a16="http://schemas.microsoft.com/office/drawing/2014/main" id="{2AF626E2-13D2-CC4D-B969-116497A9AAF6}"/>
              </a:ext>
            </a:extLst>
          </p:cNvPr>
          <p:cNvSpPr txBox="1"/>
          <p:nvPr/>
        </p:nvSpPr>
        <p:spPr>
          <a:xfrm>
            <a:off x="7930011" y="332718"/>
            <a:ext cx="1391481" cy="307777"/>
          </a:xfrm>
          <a:prstGeom prst="rect">
            <a:avLst/>
          </a:prstGeom>
          <a:noFill/>
        </p:spPr>
        <p:txBody>
          <a:bodyPr wrap="square">
            <a:spAutoFit/>
          </a:bodyPr>
          <a:lstStyle/>
          <a:p>
            <a:r>
              <a:rPr lang="en-US" sz="1400" dirty="0">
                <a:solidFill>
                  <a:schemeClr val="accent1"/>
                </a:solidFill>
                <a:latin typeface="Arial" panose="020B0604020202020204" pitchFamily="34" charset="0"/>
                <a:ea typeface="Andika"/>
                <a:cs typeface="Arial" panose="020B0604020202020204" pitchFamily="34" charset="0"/>
                <a:sym typeface="Andika"/>
              </a:rPr>
              <a:t>FALSE</a:t>
            </a:r>
            <a:endParaRPr lang="en-SI" dirty="0">
              <a:solidFill>
                <a:schemeClr val="accent1"/>
              </a:solidFill>
            </a:endParaRPr>
          </a:p>
        </p:txBody>
      </p:sp>
      <p:pic>
        <p:nvPicPr>
          <p:cNvPr id="7" name="Graphic 6" descr="Badge Cross outline">
            <a:extLst>
              <a:ext uri="{FF2B5EF4-FFF2-40B4-BE49-F238E27FC236}">
                <a16:creationId xmlns:a16="http://schemas.microsoft.com/office/drawing/2014/main" id="{EAF49362-23AB-3BDE-83A9-20A8B3ACBAF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350298" y="280455"/>
            <a:ext cx="360040" cy="360040"/>
          </a:xfrm>
          <a:prstGeom prst="rect">
            <a:avLst/>
          </a:prstGeom>
        </p:spPr>
      </p:pic>
      <p:sp>
        <p:nvSpPr>
          <p:cNvPr id="8" name="Rounded Rectangle 7">
            <a:extLst>
              <a:ext uri="{FF2B5EF4-FFF2-40B4-BE49-F238E27FC236}">
                <a16:creationId xmlns:a16="http://schemas.microsoft.com/office/drawing/2014/main" id="{9F70490D-BF6F-D8E3-ADCA-640F837D9A11}"/>
              </a:ext>
            </a:extLst>
          </p:cNvPr>
          <p:cNvSpPr/>
          <p:nvPr/>
        </p:nvSpPr>
        <p:spPr>
          <a:xfrm>
            <a:off x="5578027" y="229005"/>
            <a:ext cx="1560910" cy="432048"/>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9" name="Rounded Rectangle 8">
            <a:extLst>
              <a:ext uri="{FF2B5EF4-FFF2-40B4-BE49-F238E27FC236}">
                <a16:creationId xmlns:a16="http://schemas.microsoft.com/office/drawing/2014/main" id="{E83F3EE0-E54F-220A-BB88-47BA28CF2EE3}"/>
              </a:ext>
            </a:extLst>
          </p:cNvPr>
          <p:cNvSpPr/>
          <p:nvPr/>
        </p:nvSpPr>
        <p:spPr>
          <a:xfrm>
            <a:off x="5463727" y="229005"/>
            <a:ext cx="504057" cy="432048"/>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extBox 9">
            <a:extLst>
              <a:ext uri="{FF2B5EF4-FFF2-40B4-BE49-F238E27FC236}">
                <a16:creationId xmlns:a16="http://schemas.microsoft.com/office/drawing/2014/main" id="{B6DA4864-DDB4-148F-91CC-2DC106F40177}"/>
              </a:ext>
            </a:extLst>
          </p:cNvPr>
          <p:cNvSpPr txBox="1"/>
          <p:nvPr/>
        </p:nvSpPr>
        <p:spPr>
          <a:xfrm>
            <a:off x="6115448" y="284408"/>
            <a:ext cx="1391481" cy="307777"/>
          </a:xfrm>
          <a:prstGeom prst="rect">
            <a:avLst/>
          </a:prstGeom>
          <a:noFill/>
        </p:spPr>
        <p:txBody>
          <a:bodyPr wrap="square">
            <a:spAutoFit/>
          </a:bodyPr>
          <a:lstStyle/>
          <a:p>
            <a:r>
              <a:rPr lang="en-US" sz="1400" dirty="0">
                <a:solidFill>
                  <a:schemeClr val="accent2"/>
                </a:solidFill>
                <a:latin typeface="Arial" panose="020B0604020202020204" pitchFamily="34" charset="0"/>
                <a:ea typeface="Andika"/>
                <a:cs typeface="Arial" panose="020B0604020202020204" pitchFamily="34" charset="0"/>
                <a:sym typeface="Andika"/>
              </a:rPr>
              <a:t>TRUE</a:t>
            </a:r>
            <a:endParaRPr lang="en-SI" dirty="0">
              <a:solidFill>
                <a:schemeClr val="accent2"/>
              </a:solidFill>
            </a:endParaRPr>
          </a:p>
        </p:txBody>
      </p:sp>
      <p:pic>
        <p:nvPicPr>
          <p:cNvPr id="11" name="Graphic 10" descr="Badge Tick1 outline">
            <a:extLst>
              <a:ext uri="{FF2B5EF4-FFF2-40B4-BE49-F238E27FC236}">
                <a16:creationId xmlns:a16="http://schemas.microsoft.com/office/drawing/2014/main" id="{99A0B044-8674-1352-823B-B684FA2943F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3085" y="246193"/>
            <a:ext cx="349188" cy="349188"/>
          </a:xfrm>
          <a:prstGeom prst="rect">
            <a:avLst/>
          </a:prstGeom>
        </p:spPr>
      </p:pic>
    </p:spTree>
    <p:extLst>
      <p:ext uri="{BB962C8B-B14F-4D97-AF65-F5344CB8AC3E}">
        <p14:creationId xmlns:p14="http://schemas.microsoft.com/office/powerpoint/2010/main" val="317480293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A9F2B56-9A41-B416-6580-833FAFA29DC1}"/>
              </a:ext>
            </a:extLst>
          </p:cNvPr>
          <p:cNvSpPr/>
          <p:nvPr/>
        </p:nvSpPr>
        <p:spPr>
          <a:xfrm>
            <a:off x="539552" y="483518"/>
            <a:ext cx="8064896" cy="4176464"/>
          </a:xfrm>
          <a:prstGeom prst="roundRect">
            <a:avLst>
              <a:gd name="adj" fmla="val 9825"/>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Title 1">
            <a:extLst>
              <a:ext uri="{FF2B5EF4-FFF2-40B4-BE49-F238E27FC236}">
                <a16:creationId xmlns:a16="http://schemas.microsoft.com/office/drawing/2014/main" id="{185834DC-D5A8-1DC0-DED2-B9E8CC557199}"/>
              </a:ext>
            </a:extLst>
          </p:cNvPr>
          <p:cNvSpPr>
            <a:spLocks noGrp="1"/>
          </p:cNvSpPr>
          <p:nvPr>
            <p:ph type="title"/>
          </p:nvPr>
        </p:nvSpPr>
        <p:spPr>
          <a:xfrm>
            <a:off x="2123728" y="1851670"/>
            <a:ext cx="4896544" cy="916663"/>
          </a:xfrm>
        </p:spPr>
        <p:txBody>
          <a:bodyPr/>
          <a:lstStyle/>
          <a:p>
            <a:r>
              <a:rPr lang="en-US" sz="4800" b="1" dirty="0">
                <a:solidFill>
                  <a:schemeClr val="bg2"/>
                </a:solidFill>
              </a:rPr>
              <a:t>Case Scenario</a:t>
            </a:r>
            <a:endParaRPr lang="en-SI" sz="4800" b="1" dirty="0">
              <a:solidFill>
                <a:schemeClr val="bg2"/>
              </a:solidFill>
            </a:endParaRPr>
          </a:p>
        </p:txBody>
      </p:sp>
      <p:sp>
        <p:nvSpPr>
          <p:cNvPr id="11" name="TextBox 10">
            <a:extLst>
              <a:ext uri="{FF2B5EF4-FFF2-40B4-BE49-F238E27FC236}">
                <a16:creationId xmlns:a16="http://schemas.microsoft.com/office/drawing/2014/main" id="{89297577-23F4-2D90-62FB-1BEF071FFA69}"/>
              </a:ext>
            </a:extLst>
          </p:cNvPr>
          <p:cNvSpPr txBox="1"/>
          <p:nvPr/>
        </p:nvSpPr>
        <p:spPr>
          <a:xfrm>
            <a:off x="2195736" y="2715766"/>
            <a:ext cx="4572000" cy="360548"/>
          </a:xfrm>
          <a:prstGeom prst="rect">
            <a:avLst/>
          </a:prstGeom>
          <a:noFill/>
        </p:spPr>
        <p:txBody>
          <a:bodyPr wrap="square">
            <a:spAutoFit/>
          </a:bodyPr>
          <a:lstStyle/>
          <a:p>
            <a:pPr algn="ctr">
              <a:lnSpc>
                <a:spcPct val="120000"/>
              </a:lnSpc>
            </a:pPr>
            <a:r>
              <a:rPr lang="en-US" sz="1600" dirty="0">
                <a:solidFill>
                  <a:schemeClr val="bg2"/>
                </a:solidFill>
                <a:latin typeface="Arial" panose="020B0604020202020204" pitchFamily="34" charset="0"/>
                <a:ea typeface="Andika"/>
                <a:cs typeface="Arial" panose="020B0604020202020204" pitchFamily="34" charset="0"/>
                <a:sym typeface="Andika"/>
              </a:rPr>
              <a:t>HEALTH AND SAFETY PROCEDURES</a:t>
            </a:r>
            <a:endParaRPr lang="en-SI" sz="1000" dirty="0">
              <a:latin typeface="Arial Nova" panose="020B0504020202020204" pitchFamily="34" charset="0"/>
            </a:endParaRPr>
          </a:p>
        </p:txBody>
      </p:sp>
      <p:sp>
        <p:nvSpPr>
          <p:cNvPr id="13" name="Freeform: Shape 12">
            <a:extLst>
              <a:ext uri="{FF2B5EF4-FFF2-40B4-BE49-F238E27FC236}">
                <a16:creationId xmlns:a16="http://schemas.microsoft.com/office/drawing/2014/main" id="{1D854604-D80B-3459-D353-5F619051F546}"/>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15" name="Freeform: Shape 14">
            <a:extLst>
              <a:ext uri="{FF2B5EF4-FFF2-40B4-BE49-F238E27FC236}">
                <a16:creationId xmlns:a16="http://schemas.microsoft.com/office/drawing/2014/main" id="{4CE091B0-D49B-1CC0-41CB-D43342A88F4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17" name="Graphic 16">
            <a:extLst>
              <a:ext uri="{FF2B5EF4-FFF2-40B4-BE49-F238E27FC236}">
                <a16:creationId xmlns:a16="http://schemas.microsoft.com/office/drawing/2014/main" id="{8C00933F-F817-BDD9-2958-8FB091E39B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786787">
            <a:off x="1156107" y="3366341"/>
            <a:ext cx="1152303" cy="2304606"/>
          </a:xfrm>
          <a:prstGeom prst="rect">
            <a:avLst/>
          </a:prstGeom>
        </p:spPr>
      </p:pic>
      <p:pic>
        <p:nvPicPr>
          <p:cNvPr id="19" name="Graphic 18">
            <a:extLst>
              <a:ext uri="{FF2B5EF4-FFF2-40B4-BE49-F238E27FC236}">
                <a16:creationId xmlns:a16="http://schemas.microsoft.com/office/drawing/2014/main" id="{90D03C10-461A-127C-9419-0FD263B52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33909" y="3630688"/>
            <a:ext cx="1690595" cy="1690595"/>
          </a:xfrm>
          <a:prstGeom prst="rect">
            <a:avLst/>
          </a:prstGeom>
        </p:spPr>
      </p:pic>
      <p:pic>
        <p:nvPicPr>
          <p:cNvPr id="21" name="Graphic 20">
            <a:extLst>
              <a:ext uri="{FF2B5EF4-FFF2-40B4-BE49-F238E27FC236}">
                <a16:creationId xmlns:a16="http://schemas.microsoft.com/office/drawing/2014/main" id="{F22C29CC-95D7-38B6-2FF8-2243601FCE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781" y="1103819"/>
            <a:ext cx="1550800" cy="1550800"/>
          </a:xfrm>
          <a:prstGeom prst="rect">
            <a:avLst/>
          </a:prstGeom>
        </p:spPr>
      </p:pic>
    </p:spTree>
    <p:extLst>
      <p:ext uri="{BB962C8B-B14F-4D97-AF65-F5344CB8AC3E}">
        <p14:creationId xmlns:p14="http://schemas.microsoft.com/office/powerpoint/2010/main" val="3592380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32712-747E-3C5B-D9AD-3B3B2E30441C}"/>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883F3C03-B9C1-E666-AD2A-C2B4F290E643}"/>
              </a:ext>
            </a:extLst>
          </p:cNvPr>
          <p:cNvSpPr/>
          <p:nvPr/>
        </p:nvSpPr>
        <p:spPr>
          <a:xfrm>
            <a:off x="395536" y="411510"/>
            <a:ext cx="8496944" cy="4464496"/>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TextBox 10">
            <a:extLst>
              <a:ext uri="{FF2B5EF4-FFF2-40B4-BE49-F238E27FC236}">
                <a16:creationId xmlns:a16="http://schemas.microsoft.com/office/drawing/2014/main" id="{BA4F767C-0404-4D98-E3F7-FA411E4B915A}"/>
              </a:ext>
            </a:extLst>
          </p:cNvPr>
          <p:cNvSpPr txBox="1"/>
          <p:nvPr/>
        </p:nvSpPr>
        <p:spPr>
          <a:xfrm>
            <a:off x="539552" y="627534"/>
            <a:ext cx="8208912" cy="1200329"/>
          </a:xfrm>
          <a:prstGeom prst="rect">
            <a:avLst/>
          </a:prstGeom>
          <a:noFill/>
        </p:spPr>
        <p:txBody>
          <a:bodyPr wrap="square" rtlCol="0">
            <a:spAutoFit/>
          </a:bodyPr>
          <a:lstStyle/>
          <a:p>
            <a:pPr>
              <a:spcBef>
                <a:spcPct val="0"/>
              </a:spcBef>
            </a:pPr>
            <a:r>
              <a:rPr lang="en-US" b="1" dirty="0">
                <a:solidFill>
                  <a:schemeClr val="accent5"/>
                </a:solidFill>
                <a:latin typeface="Arial" panose="020B0604020202020204" pitchFamily="34" charset="0"/>
                <a:ea typeface="Andika"/>
                <a:cs typeface="Arial" panose="020B0604020202020204" pitchFamily="34" charset="0"/>
                <a:sym typeface="Andika"/>
              </a:rPr>
              <a:t>During a campus tour, a student trips on uneven pavement and appears shaken. The ambassador is unsure whether to continue the tour or seek help.</a:t>
            </a:r>
          </a:p>
          <a:p>
            <a:endParaRPr lang="en-SI" b="1" dirty="0">
              <a:solidFill>
                <a:schemeClr val="accent5"/>
              </a:solidFill>
              <a:latin typeface="Arial" panose="020B0604020202020204" pitchFamily="34" charset="0"/>
              <a:cs typeface="Arial" panose="020B0604020202020204" pitchFamily="34" charset="0"/>
            </a:endParaRPr>
          </a:p>
        </p:txBody>
      </p:sp>
      <p:sp>
        <p:nvSpPr>
          <p:cNvPr id="12" name="Speech Bubble: Rectangle with Corners Rounded 11">
            <a:extLst>
              <a:ext uri="{FF2B5EF4-FFF2-40B4-BE49-F238E27FC236}">
                <a16:creationId xmlns:a16="http://schemas.microsoft.com/office/drawing/2014/main" id="{B992E1B5-7D79-F355-5E79-5F816E5698C5}"/>
              </a:ext>
            </a:extLst>
          </p:cNvPr>
          <p:cNvSpPr/>
          <p:nvPr/>
        </p:nvSpPr>
        <p:spPr>
          <a:xfrm>
            <a:off x="755576" y="1809492"/>
            <a:ext cx="3816424" cy="936104"/>
          </a:xfrm>
          <a:prstGeom prst="wedgeRoundRectCallout">
            <a:avLst>
              <a:gd name="adj1" fmla="val -54756"/>
              <a:gd name="adj2" fmla="val 23834"/>
              <a:gd name="adj3" fmla="val 1666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3" name="TextBox 12">
            <a:extLst>
              <a:ext uri="{FF2B5EF4-FFF2-40B4-BE49-F238E27FC236}">
                <a16:creationId xmlns:a16="http://schemas.microsoft.com/office/drawing/2014/main" id="{CAA68259-D94D-37ED-027F-FF12B8177991}"/>
              </a:ext>
            </a:extLst>
          </p:cNvPr>
          <p:cNvSpPr txBox="1"/>
          <p:nvPr/>
        </p:nvSpPr>
        <p:spPr>
          <a:xfrm>
            <a:off x="863588" y="1918668"/>
            <a:ext cx="3564396" cy="736740"/>
          </a:xfrm>
          <a:prstGeom prst="rect">
            <a:avLst/>
          </a:prstGeom>
          <a:noFill/>
        </p:spPr>
        <p:txBody>
          <a:bodyPr wrap="square" rtlCol="0">
            <a:spAutoFit/>
          </a:bodyPr>
          <a:lstStyle/>
          <a:p>
            <a:pPr>
              <a:lnSpc>
                <a:spcPts val="2601"/>
              </a:lnSpc>
              <a:spcBef>
                <a:spcPct val="0"/>
              </a:spcBef>
            </a:pPr>
            <a:r>
              <a:rPr lang="en-US" sz="1600" dirty="0">
                <a:solidFill>
                  <a:schemeClr val="bg1"/>
                </a:solidFill>
                <a:latin typeface="Arial" panose="020B0604020202020204" pitchFamily="34" charset="0"/>
                <a:ea typeface="Andika"/>
                <a:cs typeface="Arial" panose="020B0604020202020204" pitchFamily="34" charset="0"/>
                <a:sym typeface="Andika"/>
              </a:rPr>
              <a:t>What should the student ambassador do first?</a:t>
            </a:r>
          </a:p>
        </p:txBody>
      </p:sp>
      <p:sp>
        <p:nvSpPr>
          <p:cNvPr id="15" name="Speech Bubble: Rectangle with Corners Rounded 14">
            <a:extLst>
              <a:ext uri="{FF2B5EF4-FFF2-40B4-BE49-F238E27FC236}">
                <a16:creationId xmlns:a16="http://schemas.microsoft.com/office/drawing/2014/main" id="{80CEDE00-7EA4-FCB2-8580-BDBEFFAC8208}"/>
              </a:ext>
            </a:extLst>
          </p:cNvPr>
          <p:cNvSpPr/>
          <p:nvPr/>
        </p:nvSpPr>
        <p:spPr>
          <a:xfrm>
            <a:off x="5314533" y="2459700"/>
            <a:ext cx="3049822" cy="720080"/>
          </a:xfrm>
          <a:prstGeom prst="wedgeRoundRectCallout">
            <a:avLst>
              <a:gd name="adj1" fmla="val 56077"/>
              <a:gd name="adj2" fmla="val 19761"/>
              <a:gd name="adj3" fmla="val 1666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TextBox 16">
            <a:extLst>
              <a:ext uri="{FF2B5EF4-FFF2-40B4-BE49-F238E27FC236}">
                <a16:creationId xmlns:a16="http://schemas.microsoft.com/office/drawing/2014/main" id="{B845414C-7D52-9DDE-F484-8ADDCC55E63B}"/>
              </a:ext>
            </a:extLst>
          </p:cNvPr>
          <p:cNvSpPr txBox="1"/>
          <p:nvPr/>
        </p:nvSpPr>
        <p:spPr>
          <a:xfrm>
            <a:off x="5458549" y="2556308"/>
            <a:ext cx="2880320" cy="389081"/>
          </a:xfrm>
          <a:prstGeom prst="rect">
            <a:avLst/>
          </a:prstGeom>
          <a:noFill/>
        </p:spPr>
        <p:txBody>
          <a:bodyPr wrap="square" rtlCol="0">
            <a:spAutoFit/>
          </a:bodyPr>
          <a:lstStyle/>
          <a:p>
            <a:pPr>
              <a:lnSpc>
                <a:spcPts val="2601"/>
              </a:lnSpc>
              <a:spcBef>
                <a:spcPct val="0"/>
              </a:spcBef>
            </a:pPr>
            <a:r>
              <a:rPr lang="en-US" sz="1600" dirty="0">
                <a:solidFill>
                  <a:schemeClr val="bg1"/>
                </a:solidFill>
                <a:latin typeface="Arial" panose="020B0604020202020204" pitchFamily="34" charset="0"/>
                <a:ea typeface="Andika"/>
                <a:cs typeface="Arial" panose="020B0604020202020204" pitchFamily="34" charset="0"/>
                <a:sym typeface="Andika"/>
              </a:rPr>
              <a:t>Whom should they notify?</a:t>
            </a:r>
          </a:p>
        </p:txBody>
      </p:sp>
      <p:sp>
        <p:nvSpPr>
          <p:cNvPr id="2" name="Speech Bubble: Rectangle with Corners Rounded 11">
            <a:extLst>
              <a:ext uri="{FF2B5EF4-FFF2-40B4-BE49-F238E27FC236}">
                <a16:creationId xmlns:a16="http://schemas.microsoft.com/office/drawing/2014/main" id="{358586D0-BF4C-7FFB-CD4D-4A479357B476}"/>
              </a:ext>
            </a:extLst>
          </p:cNvPr>
          <p:cNvSpPr/>
          <p:nvPr/>
        </p:nvSpPr>
        <p:spPr>
          <a:xfrm>
            <a:off x="1979942" y="3622794"/>
            <a:ext cx="3816424" cy="936104"/>
          </a:xfrm>
          <a:prstGeom prst="wedgeRoundRectCallout">
            <a:avLst>
              <a:gd name="adj1" fmla="val -54756"/>
              <a:gd name="adj2" fmla="val 23834"/>
              <a:gd name="adj3" fmla="val 1666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TextBox 2">
            <a:extLst>
              <a:ext uri="{FF2B5EF4-FFF2-40B4-BE49-F238E27FC236}">
                <a16:creationId xmlns:a16="http://schemas.microsoft.com/office/drawing/2014/main" id="{8D3C39EB-2571-E7D4-6CDA-88A87C056D94}"/>
              </a:ext>
            </a:extLst>
          </p:cNvPr>
          <p:cNvSpPr txBox="1"/>
          <p:nvPr/>
        </p:nvSpPr>
        <p:spPr>
          <a:xfrm>
            <a:off x="2087954" y="3731970"/>
            <a:ext cx="3564396" cy="736740"/>
          </a:xfrm>
          <a:prstGeom prst="rect">
            <a:avLst/>
          </a:prstGeom>
          <a:noFill/>
        </p:spPr>
        <p:txBody>
          <a:bodyPr wrap="square" rtlCol="0">
            <a:spAutoFit/>
          </a:bodyPr>
          <a:lstStyle/>
          <a:p>
            <a:pPr>
              <a:lnSpc>
                <a:spcPts val="2601"/>
              </a:lnSpc>
              <a:spcBef>
                <a:spcPct val="0"/>
              </a:spcBef>
            </a:pPr>
            <a:r>
              <a:rPr lang="en-US" sz="1600" dirty="0">
                <a:solidFill>
                  <a:schemeClr val="bg1"/>
                </a:solidFill>
                <a:latin typeface="Arial" panose="020B0604020202020204" pitchFamily="34" charset="0"/>
                <a:ea typeface="Andika"/>
                <a:cs typeface="Arial" panose="020B0604020202020204" pitchFamily="34" charset="0"/>
                <a:sym typeface="Andika"/>
              </a:rPr>
              <a:t>How can this situation be prevented in the future?</a:t>
            </a:r>
          </a:p>
        </p:txBody>
      </p:sp>
    </p:spTree>
    <p:extLst>
      <p:ext uri="{BB962C8B-B14F-4D97-AF65-F5344CB8AC3E}">
        <p14:creationId xmlns:p14="http://schemas.microsoft.com/office/powerpoint/2010/main" val="3446047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F6249-FCCC-4217-2598-FC4D3AAE0E4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1C14F0-E64D-A50E-A080-1D708B90EE02}"/>
              </a:ext>
            </a:extLst>
          </p:cNvPr>
          <p:cNvSpPr>
            <a:spLocks noGrp="1"/>
          </p:cNvSpPr>
          <p:nvPr>
            <p:ph type="title"/>
          </p:nvPr>
        </p:nvSpPr>
        <p:spPr>
          <a:xfrm>
            <a:off x="804515" y="373364"/>
            <a:ext cx="4186808" cy="1069628"/>
          </a:xfrm>
        </p:spPr>
        <p:txBody>
          <a:bodyPr>
            <a:normAutofit fontScale="90000"/>
          </a:bodyPr>
          <a:lstStyle/>
          <a:p>
            <a:r>
              <a:rPr lang="en-US" sz="2400" b="1" dirty="0">
                <a:solidFill>
                  <a:schemeClr val="tx1"/>
                </a:solidFill>
                <a:latin typeface="Arial" panose="020B0604020202020204" pitchFamily="34" charset="0"/>
                <a:ea typeface="Andika"/>
                <a:sym typeface="Andika"/>
              </a:rPr>
              <a:t>What the Student Ambassador Should Do First:</a:t>
            </a:r>
          </a:p>
        </p:txBody>
      </p:sp>
      <p:sp>
        <p:nvSpPr>
          <p:cNvPr id="36" name="Text Placeholder 35">
            <a:extLst>
              <a:ext uri="{FF2B5EF4-FFF2-40B4-BE49-F238E27FC236}">
                <a16:creationId xmlns:a16="http://schemas.microsoft.com/office/drawing/2014/main" id="{1D422685-9277-DEF4-A2A5-10807FCBEBAC}"/>
              </a:ext>
            </a:extLst>
          </p:cNvPr>
          <p:cNvSpPr>
            <a:spLocks noGrp="1"/>
          </p:cNvSpPr>
          <p:nvPr>
            <p:ph type="body" sz="half" idx="10"/>
          </p:nvPr>
        </p:nvSpPr>
        <p:spPr/>
        <p:txBody>
          <a:bodyPr/>
          <a:lstStyle/>
          <a:p>
            <a:endParaRPr lang="en-SI"/>
          </a:p>
        </p:txBody>
      </p:sp>
      <p:sp>
        <p:nvSpPr>
          <p:cNvPr id="37" name="Text Placeholder 36">
            <a:extLst>
              <a:ext uri="{FF2B5EF4-FFF2-40B4-BE49-F238E27FC236}">
                <a16:creationId xmlns:a16="http://schemas.microsoft.com/office/drawing/2014/main" id="{E70534CB-890A-5F1D-7A7F-BBDEFB96A880}"/>
              </a:ext>
            </a:extLst>
          </p:cNvPr>
          <p:cNvSpPr>
            <a:spLocks noGrp="1"/>
          </p:cNvSpPr>
          <p:nvPr>
            <p:ph type="body" sz="half" idx="11"/>
          </p:nvPr>
        </p:nvSpPr>
        <p:spPr/>
        <p:txBody>
          <a:bodyPr/>
          <a:lstStyle/>
          <a:p>
            <a:endParaRPr lang="en-SI"/>
          </a:p>
        </p:txBody>
      </p:sp>
      <p:sp>
        <p:nvSpPr>
          <p:cNvPr id="2" name="Rectangle: Rounded Corners 1">
            <a:extLst>
              <a:ext uri="{FF2B5EF4-FFF2-40B4-BE49-F238E27FC236}">
                <a16:creationId xmlns:a16="http://schemas.microsoft.com/office/drawing/2014/main" id="{12A57B19-1EC1-29A9-F1D4-982F5C13954F}"/>
              </a:ext>
            </a:extLst>
          </p:cNvPr>
          <p:cNvSpPr/>
          <p:nvPr/>
        </p:nvSpPr>
        <p:spPr>
          <a:xfrm>
            <a:off x="827584" y="1415833"/>
            <a:ext cx="2448272" cy="916469"/>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TextBox 2">
            <a:extLst>
              <a:ext uri="{FF2B5EF4-FFF2-40B4-BE49-F238E27FC236}">
                <a16:creationId xmlns:a16="http://schemas.microsoft.com/office/drawing/2014/main" id="{0F6C76C3-4152-4E6A-34FC-29E9662203A5}"/>
              </a:ext>
            </a:extLst>
          </p:cNvPr>
          <p:cNvSpPr txBox="1"/>
          <p:nvPr/>
        </p:nvSpPr>
        <p:spPr>
          <a:xfrm>
            <a:off x="804515" y="1408972"/>
            <a:ext cx="3744416" cy="923330"/>
          </a:xfrm>
          <a:prstGeom prst="rect">
            <a:avLst/>
          </a:prstGeom>
          <a:noFill/>
        </p:spPr>
        <p:txBody>
          <a:bodyPr wrap="square" rtlCol="0">
            <a:spAutoFit/>
          </a:bodyPr>
          <a:lstStyle/>
          <a:p>
            <a:r>
              <a:rPr lang="en-US" sz="5400" b="1" dirty="0">
                <a:solidFill>
                  <a:schemeClr val="accent1">
                    <a:lumMod val="20000"/>
                    <a:lumOff val="80000"/>
                  </a:schemeClr>
                </a:solidFill>
                <a:latin typeface="Arial Nova" panose="020B0504020202020204" pitchFamily="34" charset="0"/>
              </a:rPr>
              <a:t>1</a:t>
            </a:r>
            <a:endParaRPr lang="en-SI" sz="5400" b="1" dirty="0">
              <a:solidFill>
                <a:schemeClr val="accent1">
                  <a:lumMod val="20000"/>
                  <a:lumOff val="80000"/>
                </a:schemeClr>
              </a:solidFill>
              <a:latin typeface="Arial Nova" panose="020B0504020202020204" pitchFamily="34" charset="0"/>
            </a:endParaRPr>
          </a:p>
        </p:txBody>
      </p:sp>
      <p:sp>
        <p:nvSpPr>
          <p:cNvPr id="8" name="Rectangle: Rounded Corners 7">
            <a:extLst>
              <a:ext uri="{FF2B5EF4-FFF2-40B4-BE49-F238E27FC236}">
                <a16:creationId xmlns:a16="http://schemas.microsoft.com/office/drawing/2014/main" id="{06CD0FC0-A21F-A553-CE6D-8126D92DC55F}"/>
              </a:ext>
            </a:extLst>
          </p:cNvPr>
          <p:cNvSpPr/>
          <p:nvPr/>
        </p:nvSpPr>
        <p:spPr>
          <a:xfrm>
            <a:off x="1115616" y="1415158"/>
            <a:ext cx="7478488" cy="917144"/>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57EB370E-A830-212C-D286-B5E64C924EEF}"/>
              </a:ext>
            </a:extLst>
          </p:cNvPr>
          <p:cNvSpPr txBox="1">
            <a:spLocks/>
          </p:cNvSpPr>
          <p:nvPr/>
        </p:nvSpPr>
        <p:spPr>
          <a:xfrm>
            <a:off x="1295636" y="1470826"/>
            <a:ext cx="7118448" cy="7309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b="1" dirty="0" err="1">
                <a:solidFill>
                  <a:srgbClr val="000000"/>
                </a:solidFill>
                <a:latin typeface="Arial" panose="020B0604020202020204" pitchFamily="34" charset="0"/>
                <a:ea typeface="Andika"/>
                <a:sym typeface="Andika"/>
              </a:rPr>
              <a:t>Prioritise</a:t>
            </a:r>
            <a:r>
              <a:rPr lang="en-US" sz="1400" b="1" dirty="0">
                <a:solidFill>
                  <a:srgbClr val="000000"/>
                </a:solidFill>
                <a:latin typeface="Arial" panose="020B0604020202020204" pitchFamily="34" charset="0"/>
                <a:ea typeface="Andika"/>
                <a:sym typeface="Andika"/>
              </a:rPr>
              <a:t> the Student's Safety: </a:t>
            </a:r>
            <a:r>
              <a:rPr lang="en-US" sz="1400" dirty="0">
                <a:solidFill>
                  <a:srgbClr val="000000"/>
                </a:solidFill>
                <a:latin typeface="Arial" panose="020B0604020202020204" pitchFamily="34" charset="0"/>
                <a:ea typeface="Andika"/>
                <a:sym typeface="Andika"/>
              </a:rPr>
              <a:t>Immediately approach the shaken student to check on their condition. Offer reassurance and ask if they are okay or if they need assistance.</a:t>
            </a:r>
          </a:p>
        </p:txBody>
      </p:sp>
      <p:sp>
        <p:nvSpPr>
          <p:cNvPr id="19" name="Rectangle: Rounded Corners 1">
            <a:extLst>
              <a:ext uri="{FF2B5EF4-FFF2-40B4-BE49-F238E27FC236}">
                <a16:creationId xmlns:a16="http://schemas.microsoft.com/office/drawing/2014/main" id="{07ACBE9F-88CD-41AB-88F5-6A7025FBEC4F}"/>
              </a:ext>
            </a:extLst>
          </p:cNvPr>
          <p:cNvSpPr/>
          <p:nvPr/>
        </p:nvSpPr>
        <p:spPr>
          <a:xfrm>
            <a:off x="827584" y="2438721"/>
            <a:ext cx="2448272" cy="916469"/>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1" name="TextBox 20">
            <a:extLst>
              <a:ext uri="{FF2B5EF4-FFF2-40B4-BE49-F238E27FC236}">
                <a16:creationId xmlns:a16="http://schemas.microsoft.com/office/drawing/2014/main" id="{AF9FAAFE-53B8-DE79-F3E2-065827503593}"/>
              </a:ext>
            </a:extLst>
          </p:cNvPr>
          <p:cNvSpPr txBox="1"/>
          <p:nvPr/>
        </p:nvSpPr>
        <p:spPr>
          <a:xfrm>
            <a:off x="804515" y="2431860"/>
            <a:ext cx="3744416" cy="923330"/>
          </a:xfrm>
          <a:prstGeom prst="rect">
            <a:avLst/>
          </a:prstGeom>
          <a:solidFill>
            <a:schemeClr val="accent5"/>
          </a:solidFill>
        </p:spPr>
        <p:txBody>
          <a:bodyPr wrap="square" rtlCol="0">
            <a:spAutoFit/>
          </a:bodyPr>
          <a:lstStyle/>
          <a:p>
            <a:r>
              <a:rPr lang="en-US" sz="5400" b="1" dirty="0">
                <a:solidFill>
                  <a:schemeClr val="accent5">
                    <a:lumMod val="20000"/>
                    <a:lumOff val="80000"/>
                  </a:schemeClr>
                </a:solidFill>
                <a:latin typeface="Arial Nova" panose="020B0504020202020204" pitchFamily="34" charset="0"/>
              </a:rPr>
              <a:t>2</a:t>
            </a:r>
            <a:endParaRPr lang="en-SI" sz="5400" b="1" dirty="0">
              <a:solidFill>
                <a:schemeClr val="accent5">
                  <a:lumMod val="20000"/>
                  <a:lumOff val="80000"/>
                </a:schemeClr>
              </a:solidFill>
              <a:latin typeface="Arial Nova" panose="020B0504020202020204" pitchFamily="34" charset="0"/>
            </a:endParaRPr>
          </a:p>
        </p:txBody>
      </p:sp>
      <p:sp>
        <p:nvSpPr>
          <p:cNvPr id="23" name="Rectangle: Rounded Corners 7">
            <a:extLst>
              <a:ext uri="{FF2B5EF4-FFF2-40B4-BE49-F238E27FC236}">
                <a16:creationId xmlns:a16="http://schemas.microsoft.com/office/drawing/2014/main" id="{F8BE94A9-AF60-134C-1123-46BED8C05882}"/>
              </a:ext>
            </a:extLst>
          </p:cNvPr>
          <p:cNvSpPr/>
          <p:nvPr/>
        </p:nvSpPr>
        <p:spPr>
          <a:xfrm>
            <a:off x="1115616" y="2438046"/>
            <a:ext cx="7478488" cy="917144"/>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5" name="Title 4">
            <a:extLst>
              <a:ext uri="{FF2B5EF4-FFF2-40B4-BE49-F238E27FC236}">
                <a16:creationId xmlns:a16="http://schemas.microsoft.com/office/drawing/2014/main" id="{C149677F-987E-57BF-7CA3-E95B02FEF541}"/>
              </a:ext>
            </a:extLst>
          </p:cNvPr>
          <p:cNvSpPr txBox="1">
            <a:spLocks/>
          </p:cNvSpPr>
          <p:nvPr/>
        </p:nvSpPr>
        <p:spPr>
          <a:xfrm>
            <a:off x="1295636" y="2493714"/>
            <a:ext cx="7118448" cy="7309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b="1" dirty="0">
                <a:solidFill>
                  <a:srgbClr val="000000"/>
                </a:solidFill>
                <a:latin typeface="Arial" panose="020B0604020202020204" pitchFamily="34" charset="0"/>
                <a:ea typeface="Andika"/>
                <a:sym typeface="Andika"/>
              </a:rPr>
              <a:t>Assess the Situation: </a:t>
            </a:r>
            <a:r>
              <a:rPr lang="en-US" sz="1400" dirty="0">
                <a:solidFill>
                  <a:srgbClr val="000000"/>
                </a:solidFill>
                <a:latin typeface="Arial" panose="020B0604020202020204" pitchFamily="34" charset="0"/>
                <a:ea typeface="Andika"/>
                <a:sym typeface="Andika"/>
              </a:rPr>
              <a:t>If the student is injured, do not continue the tour. Provide support and ensure that the student is seated or standing safely away from potential hazards.</a:t>
            </a:r>
          </a:p>
        </p:txBody>
      </p:sp>
      <p:sp>
        <p:nvSpPr>
          <p:cNvPr id="27" name="Rectangle: Rounded Corners 1">
            <a:extLst>
              <a:ext uri="{FF2B5EF4-FFF2-40B4-BE49-F238E27FC236}">
                <a16:creationId xmlns:a16="http://schemas.microsoft.com/office/drawing/2014/main" id="{FFCAB3CF-75A6-BF1B-14AF-98E72CB5E9D8}"/>
              </a:ext>
            </a:extLst>
          </p:cNvPr>
          <p:cNvSpPr/>
          <p:nvPr/>
        </p:nvSpPr>
        <p:spPr>
          <a:xfrm>
            <a:off x="827584" y="3461609"/>
            <a:ext cx="2448272" cy="916469"/>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9" name="TextBox 28">
            <a:extLst>
              <a:ext uri="{FF2B5EF4-FFF2-40B4-BE49-F238E27FC236}">
                <a16:creationId xmlns:a16="http://schemas.microsoft.com/office/drawing/2014/main" id="{325C68B6-F3C5-C8CA-F38C-178B1CDB7050}"/>
              </a:ext>
            </a:extLst>
          </p:cNvPr>
          <p:cNvSpPr txBox="1"/>
          <p:nvPr/>
        </p:nvSpPr>
        <p:spPr>
          <a:xfrm>
            <a:off x="804515" y="3454748"/>
            <a:ext cx="3744416" cy="923330"/>
          </a:xfrm>
          <a:prstGeom prst="rect">
            <a:avLst/>
          </a:prstGeom>
          <a:solidFill>
            <a:schemeClr val="accent2"/>
          </a:solidFill>
        </p:spPr>
        <p:txBody>
          <a:bodyPr wrap="square" rtlCol="0">
            <a:spAutoFit/>
          </a:bodyPr>
          <a:lstStyle/>
          <a:p>
            <a:r>
              <a:rPr lang="en-US" sz="5400" b="1" dirty="0">
                <a:solidFill>
                  <a:schemeClr val="accent2">
                    <a:lumMod val="20000"/>
                    <a:lumOff val="80000"/>
                  </a:schemeClr>
                </a:solidFill>
                <a:latin typeface="Arial Nova" panose="020B0504020202020204" pitchFamily="34" charset="0"/>
              </a:rPr>
              <a:t>3</a:t>
            </a:r>
            <a:endParaRPr lang="en-SI" sz="5400" b="1" dirty="0">
              <a:solidFill>
                <a:schemeClr val="accent2">
                  <a:lumMod val="20000"/>
                  <a:lumOff val="80000"/>
                </a:schemeClr>
              </a:solidFill>
              <a:latin typeface="Arial Nova" panose="020B0504020202020204" pitchFamily="34" charset="0"/>
            </a:endParaRPr>
          </a:p>
        </p:txBody>
      </p:sp>
      <p:sp>
        <p:nvSpPr>
          <p:cNvPr id="31" name="Rectangle: Rounded Corners 7">
            <a:extLst>
              <a:ext uri="{FF2B5EF4-FFF2-40B4-BE49-F238E27FC236}">
                <a16:creationId xmlns:a16="http://schemas.microsoft.com/office/drawing/2014/main" id="{6AD66D73-6D25-A0C7-C8ED-2664C44C20A2}"/>
              </a:ext>
            </a:extLst>
          </p:cNvPr>
          <p:cNvSpPr/>
          <p:nvPr/>
        </p:nvSpPr>
        <p:spPr>
          <a:xfrm>
            <a:off x="1115616" y="3460934"/>
            <a:ext cx="7478488" cy="917144"/>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3" name="Title 4">
            <a:extLst>
              <a:ext uri="{FF2B5EF4-FFF2-40B4-BE49-F238E27FC236}">
                <a16:creationId xmlns:a16="http://schemas.microsoft.com/office/drawing/2014/main" id="{9E6BF3CA-630C-FCAB-2AF2-75371873F9BE}"/>
              </a:ext>
            </a:extLst>
          </p:cNvPr>
          <p:cNvSpPr txBox="1">
            <a:spLocks/>
          </p:cNvSpPr>
          <p:nvPr/>
        </p:nvSpPr>
        <p:spPr>
          <a:xfrm>
            <a:off x="1295636" y="3516602"/>
            <a:ext cx="7118448" cy="7309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b="1" dirty="0">
                <a:solidFill>
                  <a:srgbClr val="000000"/>
                </a:solidFill>
                <a:latin typeface="Arial" panose="020B0604020202020204" pitchFamily="34" charset="0"/>
                <a:ea typeface="Andika"/>
                <a:sym typeface="Andika"/>
              </a:rPr>
              <a:t>Listen and Respond: </a:t>
            </a:r>
            <a:r>
              <a:rPr lang="en-US" sz="1400" dirty="0">
                <a:solidFill>
                  <a:srgbClr val="000000"/>
                </a:solidFill>
                <a:latin typeface="Arial" panose="020B0604020202020204" pitchFamily="34" charset="0"/>
                <a:ea typeface="Andika"/>
                <a:sym typeface="Andika"/>
              </a:rPr>
              <a:t>Allow the student to express their concerns and needs. Offer to call for assistance if they require medical attention or support.</a:t>
            </a:r>
          </a:p>
        </p:txBody>
      </p:sp>
    </p:spTree>
    <p:extLst>
      <p:ext uri="{BB962C8B-B14F-4D97-AF65-F5344CB8AC3E}">
        <p14:creationId xmlns:p14="http://schemas.microsoft.com/office/powerpoint/2010/main" val="3472261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ADEFB-4A37-39D5-83A4-D7E8EAB2E52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90DF44-2364-94D8-6410-E075983DA48C}"/>
              </a:ext>
            </a:extLst>
          </p:cNvPr>
          <p:cNvSpPr>
            <a:spLocks noGrp="1"/>
          </p:cNvSpPr>
          <p:nvPr>
            <p:ph type="title"/>
          </p:nvPr>
        </p:nvSpPr>
        <p:spPr>
          <a:xfrm>
            <a:off x="564706" y="381440"/>
            <a:ext cx="4522333" cy="750150"/>
          </a:xfrm>
        </p:spPr>
        <p:txBody>
          <a:bodyPr>
            <a:normAutofit/>
          </a:bodyPr>
          <a:lstStyle/>
          <a:p>
            <a:pPr>
              <a:lnSpc>
                <a:spcPts val="2007"/>
              </a:lnSpc>
            </a:pPr>
            <a:r>
              <a:rPr lang="en-US" sz="2400" b="1" dirty="0">
                <a:solidFill>
                  <a:srgbClr val="000000"/>
                </a:solidFill>
                <a:latin typeface="Andika"/>
                <a:ea typeface="Andika"/>
                <a:cs typeface="Andika"/>
                <a:sym typeface="Andika"/>
              </a:rPr>
              <a:t>Whom Should They Notify:</a:t>
            </a:r>
          </a:p>
        </p:txBody>
      </p:sp>
      <p:sp>
        <p:nvSpPr>
          <p:cNvPr id="36" name="Text Placeholder 35">
            <a:extLst>
              <a:ext uri="{FF2B5EF4-FFF2-40B4-BE49-F238E27FC236}">
                <a16:creationId xmlns:a16="http://schemas.microsoft.com/office/drawing/2014/main" id="{EF594E09-EC0A-7843-88AC-B6B2F3F49677}"/>
              </a:ext>
            </a:extLst>
          </p:cNvPr>
          <p:cNvSpPr>
            <a:spLocks noGrp="1"/>
          </p:cNvSpPr>
          <p:nvPr>
            <p:ph type="body" sz="half" idx="10"/>
          </p:nvPr>
        </p:nvSpPr>
        <p:spPr>
          <a:xfrm>
            <a:off x="584589" y="1499170"/>
            <a:ext cx="3816424" cy="2523727"/>
          </a:xfrm>
        </p:spPr>
        <p:txBody>
          <a:bodyPr/>
          <a:lstStyle/>
          <a:p>
            <a:endParaRPr lang="en-SI"/>
          </a:p>
        </p:txBody>
      </p:sp>
      <p:sp>
        <p:nvSpPr>
          <p:cNvPr id="37" name="Text Placeholder 36">
            <a:extLst>
              <a:ext uri="{FF2B5EF4-FFF2-40B4-BE49-F238E27FC236}">
                <a16:creationId xmlns:a16="http://schemas.microsoft.com/office/drawing/2014/main" id="{5416BEDE-795E-02C2-B32B-6FCFFC4094E5}"/>
              </a:ext>
            </a:extLst>
          </p:cNvPr>
          <p:cNvSpPr>
            <a:spLocks noGrp="1"/>
          </p:cNvSpPr>
          <p:nvPr>
            <p:ph type="body" sz="half" idx="11"/>
          </p:nvPr>
        </p:nvSpPr>
        <p:spPr>
          <a:xfrm>
            <a:off x="4771397" y="1499170"/>
            <a:ext cx="3816424" cy="2523727"/>
          </a:xfrm>
        </p:spPr>
        <p:txBody>
          <a:bodyPr/>
          <a:lstStyle/>
          <a:p>
            <a:endParaRPr lang="en-SI"/>
          </a:p>
        </p:txBody>
      </p:sp>
      <p:sp>
        <p:nvSpPr>
          <p:cNvPr id="2" name="Rectangle: Rounded Corners 1">
            <a:extLst>
              <a:ext uri="{FF2B5EF4-FFF2-40B4-BE49-F238E27FC236}">
                <a16:creationId xmlns:a16="http://schemas.microsoft.com/office/drawing/2014/main" id="{3F61BA7B-30CF-B4C6-0FD2-E704AE582975}"/>
              </a:ext>
            </a:extLst>
          </p:cNvPr>
          <p:cNvSpPr/>
          <p:nvPr/>
        </p:nvSpPr>
        <p:spPr>
          <a:xfrm>
            <a:off x="594933" y="1138788"/>
            <a:ext cx="2448272" cy="1587965"/>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TextBox 2">
            <a:extLst>
              <a:ext uri="{FF2B5EF4-FFF2-40B4-BE49-F238E27FC236}">
                <a16:creationId xmlns:a16="http://schemas.microsoft.com/office/drawing/2014/main" id="{56A5A74B-C1DA-493C-7805-DCC9957A2523}"/>
              </a:ext>
            </a:extLst>
          </p:cNvPr>
          <p:cNvSpPr txBox="1"/>
          <p:nvPr/>
        </p:nvSpPr>
        <p:spPr>
          <a:xfrm>
            <a:off x="571864" y="1131927"/>
            <a:ext cx="3744416" cy="923330"/>
          </a:xfrm>
          <a:prstGeom prst="rect">
            <a:avLst/>
          </a:prstGeom>
          <a:noFill/>
        </p:spPr>
        <p:txBody>
          <a:bodyPr wrap="square" rtlCol="0">
            <a:spAutoFit/>
          </a:bodyPr>
          <a:lstStyle/>
          <a:p>
            <a:r>
              <a:rPr lang="en-US" sz="5400" b="1" dirty="0">
                <a:solidFill>
                  <a:schemeClr val="accent1">
                    <a:lumMod val="20000"/>
                    <a:lumOff val="80000"/>
                  </a:schemeClr>
                </a:solidFill>
                <a:latin typeface="Arial Nova" panose="020B0504020202020204" pitchFamily="34" charset="0"/>
              </a:rPr>
              <a:t>1</a:t>
            </a:r>
            <a:endParaRPr lang="en-SI" sz="5400" b="1" dirty="0">
              <a:solidFill>
                <a:schemeClr val="accent1">
                  <a:lumMod val="20000"/>
                  <a:lumOff val="80000"/>
                </a:schemeClr>
              </a:solidFill>
              <a:latin typeface="Arial Nova" panose="020B0504020202020204" pitchFamily="34" charset="0"/>
            </a:endParaRPr>
          </a:p>
        </p:txBody>
      </p:sp>
      <p:sp>
        <p:nvSpPr>
          <p:cNvPr id="8" name="Rectangle: Rounded Corners 7">
            <a:extLst>
              <a:ext uri="{FF2B5EF4-FFF2-40B4-BE49-F238E27FC236}">
                <a16:creationId xmlns:a16="http://schemas.microsoft.com/office/drawing/2014/main" id="{6191E21E-DC06-530F-5DE0-13E5E835F2CA}"/>
              </a:ext>
            </a:extLst>
          </p:cNvPr>
          <p:cNvSpPr/>
          <p:nvPr/>
        </p:nvSpPr>
        <p:spPr>
          <a:xfrm>
            <a:off x="882965" y="1138113"/>
            <a:ext cx="4248472" cy="1588640"/>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35C2F37C-AE1E-3788-2E2F-0C5807995A34}"/>
              </a:ext>
            </a:extLst>
          </p:cNvPr>
          <p:cNvSpPr txBox="1">
            <a:spLocks/>
          </p:cNvSpPr>
          <p:nvPr/>
        </p:nvSpPr>
        <p:spPr>
          <a:xfrm>
            <a:off x="1062985" y="1193780"/>
            <a:ext cx="4043936" cy="134037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lnSpc>
                <a:spcPct val="120000"/>
              </a:lnSpc>
            </a:pPr>
            <a:r>
              <a:rPr lang="en-US" sz="1400" b="1" dirty="0">
                <a:solidFill>
                  <a:srgbClr val="000000"/>
                </a:solidFill>
                <a:latin typeface="Arial" panose="020B0604020202020204" pitchFamily="34" charset="0"/>
                <a:ea typeface="Andika"/>
                <a:sym typeface="Andika"/>
              </a:rPr>
              <a:t>Campus Security or Medical Assistance: </a:t>
            </a:r>
            <a:r>
              <a:rPr lang="en-US" sz="1400" dirty="0">
                <a:solidFill>
                  <a:srgbClr val="000000"/>
                </a:solidFill>
                <a:latin typeface="Arial" panose="020B0604020202020204" pitchFamily="34" charset="0"/>
                <a:ea typeface="Andika"/>
                <a:sym typeface="Andika"/>
              </a:rPr>
              <a:t>If the student needs medical help, the ambassador should notify campus security or call for medical assistance immediately, providing clear details about the incident and the location.</a:t>
            </a:r>
          </a:p>
        </p:txBody>
      </p:sp>
      <p:sp>
        <p:nvSpPr>
          <p:cNvPr id="5" name="Rectangle: Rounded Corners 1">
            <a:extLst>
              <a:ext uri="{FF2B5EF4-FFF2-40B4-BE49-F238E27FC236}">
                <a16:creationId xmlns:a16="http://schemas.microsoft.com/office/drawing/2014/main" id="{04EF9E36-D308-7432-80A4-68938DEC31EC}"/>
              </a:ext>
            </a:extLst>
          </p:cNvPr>
          <p:cNvSpPr/>
          <p:nvPr/>
        </p:nvSpPr>
        <p:spPr>
          <a:xfrm>
            <a:off x="594933" y="2812605"/>
            <a:ext cx="2448272" cy="1587965"/>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TextBox 5">
            <a:extLst>
              <a:ext uri="{FF2B5EF4-FFF2-40B4-BE49-F238E27FC236}">
                <a16:creationId xmlns:a16="http://schemas.microsoft.com/office/drawing/2014/main" id="{8F723825-0600-A8B2-45EC-C0D8BCFE1FA7}"/>
              </a:ext>
            </a:extLst>
          </p:cNvPr>
          <p:cNvSpPr txBox="1"/>
          <p:nvPr/>
        </p:nvSpPr>
        <p:spPr>
          <a:xfrm>
            <a:off x="571864" y="2805744"/>
            <a:ext cx="3744416" cy="923330"/>
          </a:xfrm>
          <a:prstGeom prst="rect">
            <a:avLst/>
          </a:prstGeom>
          <a:noFill/>
        </p:spPr>
        <p:txBody>
          <a:bodyPr wrap="square" rtlCol="0">
            <a:spAutoFit/>
          </a:bodyPr>
          <a:lstStyle/>
          <a:p>
            <a:r>
              <a:rPr lang="en-US" sz="5400" b="1" dirty="0">
                <a:solidFill>
                  <a:schemeClr val="accent2">
                    <a:lumMod val="20000"/>
                    <a:lumOff val="80000"/>
                  </a:schemeClr>
                </a:solidFill>
                <a:latin typeface="Arial Nova" panose="020B0504020202020204" pitchFamily="34" charset="0"/>
              </a:rPr>
              <a:t>2</a:t>
            </a:r>
            <a:endParaRPr lang="en-SI" sz="5400" b="1" dirty="0">
              <a:solidFill>
                <a:schemeClr val="accent2">
                  <a:lumMod val="20000"/>
                  <a:lumOff val="80000"/>
                </a:schemeClr>
              </a:solidFill>
              <a:latin typeface="Arial Nova" panose="020B0504020202020204" pitchFamily="34" charset="0"/>
            </a:endParaRPr>
          </a:p>
        </p:txBody>
      </p:sp>
      <p:sp>
        <p:nvSpPr>
          <p:cNvPr id="7" name="Rectangle: Rounded Corners 7">
            <a:extLst>
              <a:ext uri="{FF2B5EF4-FFF2-40B4-BE49-F238E27FC236}">
                <a16:creationId xmlns:a16="http://schemas.microsoft.com/office/drawing/2014/main" id="{0A86FBD1-674D-7430-CA24-1BA7B7A3D0CF}"/>
              </a:ext>
            </a:extLst>
          </p:cNvPr>
          <p:cNvSpPr/>
          <p:nvPr/>
        </p:nvSpPr>
        <p:spPr>
          <a:xfrm>
            <a:off x="882965" y="2811930"/>
            <a:ext cx="4248472" cy="1588640"/>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9" name="Title 4">
            <a:extLst>
              <a:ext uri="{FF2B5EF4-FFF2-40B4-BE49-F238E27FC236}">
                <a16:creationId xmlns:a16="http://schemas.microsoft.com/office/drawing/2014/main" id="{4FD5702D-EE09-33F9-FB8E-CB1C346C9066}"/>
              </a:ext>
            </a:extLst>
          </p:cNvPr>
          <p:cNvSpPr txBox="1">
            <a:spLocks/>
          </p:cNvSpPr>
          <p:nvPr/>
        </p:nvSpPr>
        <p:spPr>
          <a:xfrm>
            <a:off x="1062985" y="2867597"/>
            <a:ext cx="4043936" cy="134037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lnSpc>
                <a:spcPts val="2008"/>
              </a:lnSpc>
            </a:pPr>
            <a:r>
              <a:rPr lang="en-US" sz="1400" b="1" dirty="0">
                <a:solidFill>
                  <a:srgbClr val="000000"/>
                </a:solidFill>
                <a:latin typeface="Arial" panose="020B0604020202020204" pitchFamily="34" charset="0"/>
                <a:ea typeface="Andika"/>
                <a:sym typeface="Andika"/>
              </a:rPr>
              <a:t>Tour Coordinator or </a:t>
            </a:r>
            <a:r>
              <a:rPr lang="en-US" sz="1400" b="1" dirty="0" err="1">
                <a:solidFill>
                  <a:srgbClr val="000000"/>
                </a:solidFill>
                <a:latin typeface="Arial" panose="020B0604020202020204" pitchFamily="34" charset="0"/>
                <a:ea typeface="Andika"/>
                <a:sym typeface="Andika"/>
              </a:rPr>
              <a:t>Programme</a:t>
            </a:r>
            <a:r>
              <a:rPr lang="en-US" sz="1400" b="1" dirty="0">
                <a:solidFill>
                  <a:srgbClr val="000000"/>
                </a:solidFill>
                <a:latin typeface="Arial" panose="020B0604020202020204" pitchFamily="34" charset="0"/>
                <a:ea typeface="Andika"/>
                <a:sym typeface="Andika"/>
              </a:rPr>
              <a:t> Supervisor: </a:t>
            </a:r>
            <a:r>
              <a:rPr lang="en-US" sz="1400" dirty="0">
                <a:solidFill>
                  <a:srgbClr val="000000"/>
                </a:solidFill>
                <a:latin typeface="Arial" panose="020B0604020202020204" pitchFamily="34" charset="0"/>
                <a:ea typeface="Andika"/>
                <a:sym typeface="Andika"/>
              </a:rPr>
              <a:t>After ensuring the student's immediate safety, notify the tour coordinator or the responsible supervisor of the incident for proper documentation and follow-up.</a:t>
            </a:r>
          </a:p>
        </p:txBody>
      </p:sp>
      <p:pic>
        <p:nvPicPr>
          <p:cNvPr id="11" name="Picture 10">
            <a:extLst>
              <a:ext uri="{FF2B5EF4-FFF2-40B4-BE49-F238E27FC236}">
                <a16:creationId xmlns:a16="http://schemas.microsoft.com/office/drawing/2014/main" id="{533674F0-FDD6-4872-0F67-8B57BFD85E2E}"/>
              </a:ext>
            </a:extLst>
          </p:cNvPr>
          <p:cNvPicPr>
            <a:picLocks noChangeAspect="1"/>
          </p:cNvPicPr>
          <p:nvPr/>
        </p:nvPicPr>
        <p:blipFill>
          <a:blip>
            <a:extLst>
              <a:ext uri="{96DAC541-7B7A-43D3-8B79-37D633B846F1}">
                <asvg:svgBlip xmlns:asvg="http://schemas.microsoft.com/office/drawing/2016/SVG/main" r:embed="rId2"/>
              </a:ext>
            </a:extLst>
          </a:blip>
          <a:srcRect t="201" b="201"/>
          <a:stretch/>
        </p:blipFill>
        <p:spPr>
          <a:xfrm>
            <a:off x="5292080" y="1131590"/>
            <a:ext cx="3371485" cy="3268980"/>
          </a:xfrm>
          <a:prstGeom prst="roundRect">
            <a:avLst>
              <a:gd name="adj" fmla="val 3886"/>
            </a:avLst>
          </a:prstGeom>
        </p:spPr>
      </p:pic>
    </p:spTree>
    <p:extLst>
      <p:ext uri="{BB962C8B-B14F-4D97-AF65-F5344CB8AC3E}">
        <p14:creationId xmlns:p14="http://schemas.microsoft.com/office/powerpoint/2010/main" val="1849512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06065-42F3-2EB7-98EA-605F38E69F2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822978-B3AD-C364-54E5-43ED550D5848}"/>
              </a:ext>
            </a:extLst>
          </p:cNvPr>
          <p:cNvSpPr>
            <a:spLocks noGrp="1"/>
          </p:cNvSpPr>
          <p:nvPr>
            <p:ph type="title"/>
          </p:nvPr>
        </p:nvSpPr>
        <p:spPr>
          <a:xfrm>
            <a:off x="564706" y="381440"/>
            <a:ext cx="6743598" cy="750150"/>
          </a:xfrm>
        </p:spPr>
        <p:txBody>
          <a:bodyPr>
            <a:normAutofit/>
          </a:bodyPr>
          <a:lstStyle/>
          <a:p>
            <a:r>
              <a:rPr lang="en-US" sz="2400" b="1" dirty="0">
                <a:solidFill>
                  <a:srgbClr val="000000"/>
                </a:solidFill>
                <a:latin typeface="Andika" panose="02000000000000000000" pitchFamily="2" charset="0"/>
                <a:ea typeface="Andika" panose="02000000000000000000" pitchFamily="2" charset="0"/>
                <a:cs typeface="Andika" panose="02000000000000000000" pitchFamily="2" charset="0"/>
                <a:sym typeface="Andika"/>
              </a:rPr>
              <a:t>How can this situation be prevented in the future?</a:t>
            </a:r>
            <a:endParaRPr lang="en-US" sz="2400" b="1" dirty="0">
              <a:latin typeface="Andika" panose="02000000000000000000" pitchFamily="2" charset="0"/>
              <a:ea typeface="Andika" panose="02000000000000000000" pitchFamily="2" charset="0"/>
              <a:cs typeface="Andika" panose="02000000000000000000" pitchFamily="2" charset="0"/>
            </a:endParaRPr>
          </a:p>
        </p:txBody>
      </p:sp>
      <p:sp>
        <p:nvSpPr>
          <p:cNvPr id="36" name="Text Placeholder 35">
            <a:extLst>
              <a:ext uri="{FF2B5EF4-FFF2-40B4-BE49-F238E27FC236}">
                <a16:creationId xmlns:a16="http://schemas.microsoft.com/office/drawing/2014/main" id="{5C98E7AB-855F-8D50-5BCB-B930DB5EFE30}"/>
              </a:ext>
            </a:extLst>
          </p:cNvPr>
          <p:cNvSpPr>
            <a:spLocks noGrp="1"/>
          </p:cNvSpPr>
          <p:nvPr>
            <p:ph type="body" sz="half" idx="10"/>
          </p:nvPr>
        </p:nvSpPr>
        <p:spPr>
          <a:xfrm>
            <a:off x="584589" y="1499170"/>
            <a:ext cx="3816424" cy="2523727"/>
          </a:xfrm>
        </p:spPr>
        <p:txBody>
          <a:bodyPr/>
          <a:lstStyle/>
          <a:p>
            <a:endParaRPr lang="en-SI"/>
          </a:p>
        </p:txBody>
      </p:sp>
      <p:sp>
        <p:nvSpPr>
          <p:cNvPr id="37" name="Text Placeholder 36">
            <a:extLst>
              <a:ext uri="{FF2B5EF4-FFF2-40B4-BE49-F238E27FC236}">
                <a16:creationId xmlns:a16="http://schemas.microsoft.com/office/drawing/2014/main" id="{C7FF7780-267B-E3F6-84F2-6DDFED9E3439}"/>
              </a:ext>
            </a:extLst>
          </p:cNvPr>
          <p:cNvSpPr>
            <a:spLocks noGrp="1"/>
          </p:cNvSpPr>
          <p:nvPr>
            <p:ph type="body" sz="half" idx="11"/>
          </p:nvPr>
        </p:nvSpPr>
        <p:spPr>
          <a:xfrm>
            <a:off x="4771397" y="1499170"/>
            <a:ext cx="3816424" cy="2523727"/>
          </a:xfrm>
        </p:spPr>
        <p:txBody>
          <a:bodyPr/>
          <a:lstStyle/>
          <a:p>
            <a:endParaRPr lang="en-SI"/>
          </a:p>
        </p:txBody>
      </p:sp>
      <p:sp>
        <p:nvSpPr>
          <p:cNvPr id="8" name="Rectangle: Rounded Corners 7">
            <a:extLst>
              <a:ext uri="{FF2B5EF4-FFF2-40B4-BE49-F238E27FC236}">
                <a16:creationId xmlns:a16="http://schemas.microsoft.com/office/drawing/2014/main" id="{E32A174C-82F7-1192-E56C-BBBC73EDEB91}"/>
              </a:ext>
            </a:extLst>
          </p:cNvPr>
          <p:cNvSpPr/>
          <p:nvPr/>
        </p:nvSpPr>
        <p:spPr>
          <a:xfrm>
            <a:off x="556179" y="1499170"/>
            <a:ext cx="3799971" cy="2523727"/>
          </a:xfrm>
          <a:prstGeom prst="roundRect">
            <a:avLst>
              <a:gd name="adj" fmla="val 6920"/>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C13E1C2D-D472-964B-4BFD-AB5DDCBF813B}"/>
              </a:ext>
            </a:extLst>
          </p:cNvPr>
          <p:cNvSpPr txBox="1">
            <a:spLocks/>
          </p:cNvSpPr>
          <p:nvPr/>
        </p:nvSpPr>
        <p:spPr>
          <a:xfrm>
            <a:off x="736199" y="2489924"/>
            <a:ext cx="3617027" cy="134037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solidFill>
                  <a:schemeClr val="bg1"/>
                </a:solidFill>
                <a:latin typeface="Arial" panose="020B0604020202020204" pitchFamily="34" charset="0"/>
                <a:ea typeface="Andika" panose="02000000000000000000" pitchFamily="2" charset="0"/>
              </a:rPr>
              <a:t>Informative Safety Briefings</a:t>
            </a:r>
            <a:r>
              <a:rPr lang="en-US" sz="1600" dirty="0">
                <a:solidFill>
                  <a:schemeClr val="bg1"/>
                </a:solidFill>
                <a:latin typeface="Arial" panose="020B0604020202020204" pitchFamily="34" charset="0"/>
                <a:ea typeface="Andika" panose="02000000000000000000" pitchFamily="2" charset="0"/>
              </a:rPr>
              <a:t>: Before tours, provide safety briefings to attendees, highlighting the importance of watching where they walk and addressing potential hazards on the route.</a:t>
            </a:r>
          </a:p>
        </p:txBody>
      </p:sp>
      <p:sp>
        <p:nvSpPr>
          <p:cNvPr id="7" name="Rectangle: Rounded Corners 7">
            <a:extLst>
              <a:ext uri="{FF2B5EF4-FFF2-40B4-BE49-F238E27FC236}">
                <a16:creationId xmlns:a16="http://schemas.microsoft.com/office/drawing/2014/main" id="{C37D5B03-B736-4199-BBC9-D38BA3FDDB50}"/>
              </a:ext>
            </a:extLst>
          </p:cNvPr>
          <p:cNvSpPr/>
          <p:nvPr/>
        </p:nvSpPr>
        <p:spPr>
          <a:xfrm>
            <a:off x="4762364" y="1499170"/>
            <a:ext cx="3799971" cy="2523727"/>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9" name="Title 4">
            <a:extLst>
              <a:ext uri="{FF2B5EF4-FFF2-40B4-BE49-F238E27FC236}">
                <a16:creationId xmlns:a16="http://schemas.microsoft.com/office/drawing/2014/main" id="{7A696194-D791-86DC-2C7C-1DC1E44F2B1E}"/>
              </a:ext>
            </a:extLst>
          </p:cNvPr>
          <p:cNvSpPr txBox="1">
            <a:spLocks/>
          </p:cNvSpPr>
          <p:nvPr/>
        </p:nvSpPr>
        <p:spPr>
          <a:xfrm>
            <a:off x="4942384" y="2304974"/>
            <a:ext cx="3617027" cy="134037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solidFill>
                  <a:schemeClr val="bg1"/>
                </a:solidFill>
                <a:latin typeface="Arial" panose="020B0604020202020204" pitchFamily="34" charset="0"/>
                <a:ea typeface="Andika" panose="02000000000000000000" pitchFamily="2" charset="0"/>
              </a:rPr>
              <a:t>Create Clear Pathways</a:t>
            </a:r>
            <a:r>
              <a:rPr lang="en-US" sz="1600" dirty="0">
                <a:solidFill>
                  <a:schemeClr val="bg1"/>
                </a:solidFill>
                <a:latin typeface="Arial" panose="020B0604020202020204" pitchFamily="34" charset="0"/>
                <a:ea typeface="Andika" panose="02000000000000000000" pitchFamily="2" charset="0"/>
              </a:rPr>
              <a:t>: Ensure pathways used during tours are clearly marked and report any safety concerns to address potential hazards.</a:t>
            </a:r>
          </a:p>
        </p:txBody>
      </p:sp>
      <p:pic>
        <p:nvPicPr>
          <p:cNvPr id="13" name="Graphic 12">
            <a:extLst>
              <a:ext uri="{FF2B5EF4-FFF2-40B4-BE49-F238E27FC236}">
                <a16:creationId xmlns:a16="http://schemas.microsoft.com/office/drawing/2014/main" id="{E6820DA3-D125-8DD9-6839-764FA2A7A1F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7585" y="1779662"/>
            <a:ext cx="517662" cy="517662"/>
          </a:xfrm>
          <a:prstGeom prst="rect">
            <a:avLst/>
          </a:prstGeom>
        </p:spPr>
      </p:pic>
      <p:pic>
        <p:nvPicPr>
          <p:cNvPr id="15" name="Graphic 14">
            <a:extLst>
              <a:ext uri="{FF2B5EF4-FFF2-40B4-BE49-F238E27FC236}">
                <a16:creationId xmlns:a16="http://schemas.microsoft.com/office/drawing/2014/main" id="{19186CD8-7D43-A53D-8FB5-B2923B0C67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92776" y="1710626"/>
            <a:ext cx="566192" cy="566192"/>
          </a:xfrm>
          <a:prstGeom prst="rect">
            <a:avLst/>
          </a:prstGeom>
        </p:spPr>
      </p:pic>
    </p:spTree>
    <p:extLst>
      <p:ext uri="{BB962C8B-B14F-4D97-AF65-F5344CB8AC3E}">
        <p14:creationId xmlns:p14="http://schemas.microsoft.com/office/powerpoint/2010/main" val="3446435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53A94-FD21-6159-A39A-2067D952BB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6EC301-CB4A-262B-2B0B-896FF95A4FB2}"/>
              </a:ext>
            </a:extLst>
          </p:cNvPr>
          <p:cNvSpPr>
            <a:spLocks noGrp="1"/>
          </p:cNvSpPr>
          <p:nvPr>
            <p:ph type="title"/>
          </p:nvPr>
        </p:nvSpPr>
        <p:spPr>
          <a:xfrm>
            <a:off x="626363" y="384014"/>
            <a:ext cx="4186808" cy="1069628"/>
          </a:xfrm>
        </p:spPr>
        <p:txBody>
          <a:bodyPr>
            <a:normAutofit/>
          </a:bodyPr>
          <a:lstStyle/>
          <a:p>
            <a:pPr>
              <a:lnSpc>
                <a:spcPts val="3563"/>
              </a:lnSpc>
            </a:pPr>
            <a:r>
              <a:rPr lang="en-US" sz="2400" b="1" dirty="0">
                <a:solidFill>
                  <a:srgbClr val="000000"/>
                </a:solidFill>
                <a:latin typeface="Andika"/>
                <a:ea typeface="Andika"/>
                <a:cs typeface="Andika"/>
                <a:sym typeface="Andika"/>
              </a:rPr>
              <a:t>Key Takeaways</a:t>
            </a:r>
          </a:p>
        </p:txBody>
      </p:sp>
      <p:sp>
        <p:nvSpPr>
          <p:cNvPr id="36" name="Text Placeholder 35">
            <a:extLst>
              <a:ext uri="{FF2B5EF4-FFF2-40B4-BE49-F238E27FC236}">
                <a16:creationId xmlns:a16="http://schemas.microsoft.com/office/drawing/2014/main" id="{FF8EF78B-2592-797E-0E19-71C2977A9B33}"/>
              </a:ext>
            </a:extLst>
          </p:cNvPr>
          <p:cNvSpPr>
            <a:spLocks noGrp="1"/>
          </p:cNvSpPr>
          <p:nvPr>
            <p:ph type="body" sz="half" idx="10"/>
          </p:nvPr>
        </p:nvSpPr>
        <p:spPr>
          <a:xfrm>
            <a:off x="639088" y="1786865"/>
            <a:ext cx="3816424" cy="2523727"/>
          </a:xfrm>
        </p:spPr>
        <p:txBody>
          <a:bodyPr/>
          <a:lstStyle/>
          <a:p>
            <a:endParaRPr lang="en-SI"/>
          </a:p>
        </p:txBody>
      </p:sp>
      <p:sp>
        <p:nvSpPr>
          <p:cNvPr id="37" name="Text Placeholder 36">
            <a:extLst>
              <a:ext uri="{FF2B5EF4-FFF2-40B4-BE49-F238E27FC236}">
                <a16:creationId xmlns:a16="http://schemas.microsoft.com/office/drawing/2014/main" id="{0505D47F-9899-F439-A8AE-2AC2A4D8CDA7}"/>
              </a:ext>
            </a:extLst>
          </p:cNvPr>
          <p:cNvSpPr>
            <a:spLocks noGrp="1"/>
          </p:cNvSpPr>
          <p:nvPr>
            <p:ph type="body" sz="half" idx="11"/>
          </p:nvPr>
        </p:nvSpPr>
        <p:spPr>
          <a:xfrm>
            <a:off x="4825896" y="1786865"/>
            <a:ext cx="3816424" cy="2523727"/>
          </a:xfrm>
        </p:spPr>
        <p:txBody>
          <a:bodyPr/>
          <a:lstStyle/>
          <a:p>
            <a:endParaRPr lang="en-SI"/>
          </a:p>
        </p:txBody>
      </p:sp>
      <p:sp>
        <p:nvSpPr>
          <p:cNvPr id="2" name="Rectangle: Rounded Corners 1">
            <a:extLst>
              <a:ext uri="{FF2B5EF4-FFF2-40B4-BE49-F238E27FC236}">
                <a16:creationId xmlns:a16="http://schemas.microsoft.com/office/drawing/2014/main" id="{0C7FD80D-C725-C037-DA9D-8A192434E901}"/>
              </a:ext>
            </a:extLst>
          </p:cNvPr>
          <p:cNvSpPr/>
          <p:nvPr/>
        </p:nvSpPr>
        <p:spPr>
          <a:xfrm>
            <a:off x="649432" y="1426483"/>
            <a:ext cx="2448272" cy="916469"/>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TextBox 2">
            <a:extLst>
              <a:ext uri="{FF2B5EF4-FFF2-40B4-BE49-F238E27FC236}">
                <a16:creationId xmlns:a16="http://schemas.microsoft.com/office/drawing/2014/main" id="{F2D0BF29-AEA1-D083-4B1B-B42969DC0661}"/>
              </a:ext>
            </a:extLst>
          </p:cNvPr>
          <p:cNvSpPr txBox="1"/>
          <p:nvPr/>
        </p:nvSpPr>
        <p:spPr>
          <a:xfrm>
            <a:off x="626363" y="1419622"/>
            <a:ext cx="3744416" cy="923330"/>
          </a:xfrm>
          <a:prstGeom prst="rect">
            <a:avLst/>
          </a:prstGeom>
          <a:solidFill>
            <a:schemeClr val="accent3"/>
          </a:solidFill>
        </p:spPr>
        <p:txBody>
          <a:bodyPr wrap="square" rtlCol="0">
            <a:spAutoFit/>
          </a:bodyPr>
          <a:lstStyle/>
          <a:p>
            <a:r>
              <a:rPr lang="en-US" sz="5400" b="1" dirty="0">
                <a:solidFill>
                  <a:schemeClr val="accent3">
                    <a:lumMod val="20000"/>
                    <a:lumOff val="80000"/>
                  </a:schemeClr>
                </a:solidFill>
                <a:latin typeface="Arial Nova" panose="020B0504020202020204" pitchFamily="34" charset="0"/>
              </a:rPr>
              <a:t>1</a:t>
            </a:r>
            <a:endParaRPr lang="en-SI" sz="5400" b="1" dirty="0">
              <a:solidFill>
                <a:schemeClr val="accent3">
                  <a:lumMod val="20000"/>
                  <a:lumOff val="80000"/>
                </a:schemeClr>
              </a:solidFill>
              <a:latin typeface="Arial Nova" panose="020B0504020202020204" pitchFamily="34" charset="0"/>
            </a:endParaRPr>
          </a:p>
        </p:txBody>
      </p:sp>
      <p:sp>
        <p:nvSpPr>
          <p:cNvPr id="8" name="Rectangle: Rounded Corners 7">
            <a:extLst>
              <a:ext uri="{FF2B5EF4-FFF2-40B4-BE49-F238E27FC236}">
                <a16:creationId xmlns:a16="http://schemas.microsoft.com/office/drawing/2014/main" id="{4095C452-83E8-E812-136C-3432C9584A34}"/>
              </a:ext>
            </a:extLst>
          </p:cNvPr>
          <p:cNvSpPr/>
          <p:nvPr/>
        </p:nvSpPr>
        <p:spPr>
          <a:xfrm>
            <a:off x="937464" y="1425808"/>
            <a:ext cx="4428492" cy="917144"/>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112EAB02-4211-38D8-ECAF-C16379F5502B}"/>
              </a:ext>
            </a:extLst>
          </p:cNvPr>
          <p:cNvSpPr txBox="1">
            <a:spLocks/>
          </p:cNvSpPr>
          <p:nvPr/>
        </p:nvSpPr>
        <p:spPr>
          <a:xfrm>
            <a:off x="906527" y="1530081"/>
            <a:ext cx="4428492" cy="7309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221300" lvl="1"/>
            <a:r>
              <a:rPr lang="en-US" sz="1600" b="1" dirty="0" err="1">
                <a:solidFill>
                  <a:srgbClr val="000000"/>
                </a:solidFill>
                <a:latin typeface="Arial" panose="020B0604020202020204" pitchFamily="34" charset="0"/>
                <a:ea typeface="Andika"/>
                <a:cs typeface="Arial" panose="020B0604020202020204" pitchFamily="34" charset="0"/>
                <a:sym typeface="Andika"/>
              </a:rPr>
              <a:t>Prioritise</a:t>
            </a:r>
            <a:r>
              <a:rPr lang="en-US" sz="1600" b="1" dirty="0">
                <a:solidFill>
                  <a:srgbClr val="000000"/>
                </a:solidFill>
                <a:latin typeface="Arial" panose="020B0604020202020204" pitchFamily="34" charset="0"/>
                <a:ea typeface="Andika"/>
                <a:cs typeface="Arial" panose="020B0604020202020204" pitchFamily="34" charset="0"/>
                <a:sym typeface="Andika"/>
              </a:rPr>
              <a:t> Safety: </a:t>
            </a:r>
            <a:r>
              <a:rPr lang="en-US" sz="1600" dirty="0">
                <a:solidFill>
                  <a:srgbClr val="000000"/>
                </a:solidFill>
                <a:latin typeface="Arial" panose="020B0604020202020204" pitchFamily="34" charset="0"/>
                <a:ea typeface="Andika"/>
                <a:cs typeface="Arial" panose="020B0604020202020204" pitchFamily="34" charset="0"/>
                <a:sym typeface="Andika"/>
              </a:rPr>
              <a:t>Check on the student's condition and offer support immediately.</a:t>
            </a:r>
          </a:p>
        </p:txBody>
      </p:sp>
      <p:sp>
        <p:nvSpPr>
          <p:cNvPr id="19" name="Rectangle: Rounded Corners 1">
            <a:extLst>
              <a:ext uri="{FF2B5EF4-FFF2-40B4-BE49-F238E27FC236}">
                <a16:creationId xmlns:a16="http://schemas.microsoft.com/office/drawing/2014/main" id="{95E66C13-C812-66BC-FF9F-5DECA4392DB6}"/>
              </a:ext>
            </a:extLst>
          </p:cNvPr>
          <p:cNvSpPr/>
          <p:nvPr/>
        </p:nvSpPr>
        <p:spPr>
          <a:xfrm>
            <a:off x="649432" y="2449371"/>
            <a:ext cx="2448272" cy="916469"/>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1" name="TextBox 20">
            <a:extLst>
              <a:ext uri="{FF2B5EF4-FFF2-40B4-BE49-F238E27FC236}">
                <a16:creationId xmlns:a16="http://schemas.microsoft.com/office/drawing/2014/main" id="{A0CCFF41-EF82-50CB-8747-C1B4D0CCCAB7}"/>
              </a:ext>
            </a:extLst>
          </p:cNvPr>
          <p:cNvSpPr txBox="1"/>
          <p:nvPr/>
        </p:nvSpPr>
        <p:spPr>
          <a:xfrm>
            <a:off x="626363" y="2442510"/>
            <a:ext cx="3744416" cy="923330"/>
          </a:xfrm>
          <a:prstGeom prst="rect">
            <a:avLst/>
          </a:prstGeom>
          <a:solidFill>
            <a:schemeClr val="accent3"/>
          </a:solidFill>
        </p:spPr>
        <p:txBody>
          <a:bodyPr wrap="square" rtlCol="0">
            <a:spAutoFit/>
          </a:bodyPr>
          <a:lstStyle/>
          <a:p>
            <a:r>
              <a:rPr lang="en-US" sz="5400" b="1" dirty="0">
                <a:solidFill>
                  <a:schemeClr val="accent3">
                    <a:lumMod val="20000"/>
                    <a:lumOff val="80000"/>
                  </a:schemeClr>
                </a:solidFill>
                <a:latin typeface="Arial Nova" panose="020B0504020202020204" pitchFamily="34" charset="0"/>
              </a:rPr>
              <a:t>2</a:t>
            </a:r>
            <a:endParaRPr lang="en-SI" sz="5400" b="1" dirty="0">
              <a:solidFill>
                <a:schemeClr val="accent3">
                  <a:lumMod val="20000"/>
                  <a:lumOff val="80000"/>
                </a:schemeClr>
              </a:solidFill>
              <a:latin typeface="Arial Nova" panose="020B0504020202020204" pitchFamily="34" charset="0"/>
            </a:endParaRPr>
          </a:p>
        </p:txBody>
      </p:sp>
      <p:sp>
        <p:nvSpPr>
          <p:cNvPr id="23" name="Rectangle: Rounded Corners 7">
            <a:extLst>
              <a:ext uri="{FF2B5EF4-FFF2-40B4-BE49-F238E27FC236}">
                <a16:creationId xmlns:a16="http://schemas.microsoft.com/office/drawing/2014/main" id="{CFB0B661-0907-BA5D-4823-4717B36AC73F}"/>
              </a:ext>
            </a:extLst>
          </p:cNvPr>
          <p:cNvSpPr/>
          <p:nvPr/>
        </p:nvSpPr>
        <p:spPr>
          <a:xfrm>
            <a:off x="937464" y="2448696"/>
            <a:ext cx="4428492" cy="917144"/>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5" name="Title 4">
            <a:extLst>
              <a:ext uri="{FF2B5EF4-FFF2-40B4-BE49-F238E27FC236}">
                <a16:creationId xmlns:a16="http://schemas.microsoft.com/office/drawing/2014/main" id="{24B8B443-EE31-4E63-BAFC-D1D8399CF577}"/>
              </a:ext>
            </a:extLst>
          </p:cNvPr>
          <p:cNvSpPr txBox="1">
            <a:spLocks/>
          </p:cNvSpPr>
          <p:nvPr/>
        </p:nvSpPr>
        <p:spPr>
          <a:xfrm>
            <a:off x="906527" y="2552969"/>
            <a:ext cx="4428492" cy="7309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221300" lvl="1"/>
            <a:r>
              <a:rPr lang="en-US" sz="1600" b="1" dirty="0">
                <a:solidFill>
                  <a:srgbClr val="000000"/>
                </a:solidFill>
                <a:latin typeface="Arial" panose="020B0604020202020204" pitchFamily="34" charset="0"/>
                <a:ea typeface="Andika"/>
                <a:cs typeface="Arial" panose="020B0604020202020204" pitchFamily="34" charset="0"/>
                <a:sym typeface="Andika"/>
              </a:rPr>
              <a:t>Seek Help: </a:t>
            </a:r>
            <a:r>
              <a:rPr lang="en-US" sz="1600" dirty="0">
                <a:solidFill>
                  <a:srgbClr val="000000"/>
                </a:solidFill>
                <a:latin typeface="Arial" panose="020B0604020202020204" pitchFamily="34" charset="0"/>
                <a:ea typeface="Andika"/>
                <a:cs typeface="Arial" panose="020B0604020202020204" pitchFamily="34" charset="0"/>
                <a:sym typeface="Andika"/>
              </a:rPr>
              <a:t>Notify campus security and the tour coordinator about the incident.</a:t>
            </a:r>
          </a:p>
        </p:txBody>
      </p:sp>
      <p:sp>
        <p:nvSpPr>
          <p:cNvPr id="27" name="Rectangle: Rounded Corners 1">
            <a:extLst>
              <a:ext uri="{FF2B5EF4-FFF2-40B4-BE49-F238E27FC236}">
                <a16:creationId xmlns:a16="http://schemas.microsoft.com/office/drawing/2014/main" id="{E9A7567D-DF50-1FF2-11E7-5635CC675B25}"/>
              </a:ext>
            </a:extLst>
          </p:cNvPr>
          <p:cNvSpPr/>
          <p:nvPr/>
        </p:nvSpPr>
        <p:spPr>
          <a:xfrm>
            <a:off x="649432" y="3472259"/>
            <a:ext cx="2448272" cy="916469"/>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9" name="TextBox 28">
            <a:extLst>
              <a:ext uri="{FF2B5EF4-FFF2-40B4-BE49-F238E27FC236}">
                <a16:creationId xmlns:a16="http://schemas.microsoft.com/office/drawing/2014/main" id="{33E95714-0D30-880D-06EC-93952ABABD57}"/>
              </a:ext>
            </a:extLst>
          </p:cNvPr>
          <p:cNvSpPr txBox="1"/>
          <p:nvPr/>
        </p:nvSpPr>
        <p:spPr>
          <a:xfrm>
            <a:off x="626363" y="3465398"/>
            <a:ext cx="3744416" cy="923330"/>
          </a:xfrm>
          <a:prstGeom prst="rect">
            <a:avLst/>
          </a:prstGeom>
          <a:solidFill>
            <a:schemeClr val="accent3"/>
          </a:solidFill>
        </p:spPr>
        <p:txBody>
          <a:bodyPr wrap="square" rtlCol="0">
            <a:spAutoFit/>
          </a:bodyPr>
          <a:lstStyle/>
          <a:p>
            <a:r>
              <a:rPr lang="en-US" sz="5400" b="1" dirty="0">
                <a:solidFill>
                  <a:schemeClr val="accent3">
                    <a:lumMod val="20000"/>
                    <a:lumOff val="80000"/>
                  </a:schemeClr>
                </a:solidFill>
                <a:latin typeface="Arial Nova" panose="020B0504020202020204" pitchFamily="34" charset="0"/>
              </a:rPr>
              <a:t>3</a:t>
            </a:r>
            <a:endParaRPr lang="en-SI" sz="5400" b="1" dirty="0">
              <a:solidFill>
                <a:schemeClr val="accent3">
                  <a:lumMod val="20000"/>
                  <a:lumOff val="80000"/>
                </a:schemeClr>
              </a:solidFill>
              <a:latin typeface="Arial Nova" panose="020B0504020202020204" pitchFamily="34" charset="0"/>
            </a:endParaRPr>
          </a:p>
        </p:txBody>
      </p:sp>
      <p:sp>
        <p:nvSpPr>
          <p:cNvPr id="31" name="Rectangle: Rounded Corners 7">
            <a:extLst>
              <a:ext uri="{FF2B5EF4-FFF2-40B4-BE49-F238E27FC236}">
                <a16:creationId xmlns:a16="http://schemas.microsoft.com/office/drawing/2014/main" id="{53CBAB72-2DF9-53CD-0D63-A7CA0064FC4B}"/>
              </a:ext>
            </a:extLst>
          </p:cNvPr>
          <p:cNvSpPr/>
          <p:nvPr/>
        </p:nvSpPr>
        <p:spPr>
          <a:xfrm>
            <a:off x="937464" y="3471584"/>
            <a:ext cx="4428492" cy="917144"/>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3" name="Title 4">
            <a:extLst>
              <a:ext uri="{FF2B5EF4-FFF2-40B4-BE49-F238E27FC236}">
                <a16:creationId xmlns:a16="http://schemas.microsoft.com/office/drawing/2014/main" id="{2352DA5C-370E-654B-4325-EBC5C641E0C1}"/>
              </a:ext>
            </a:extLst>
          </p:cNvPr>
          <p:cNvSpPr txBox="1">
            <a:spLocks/>
          </p:cNvSpPr>
          <p:nvPr/>
        </p:nvSpPr>
        <p:spPr>
          <a:xfrm>
            <a:off x="906527" y="3575857"/>
            <a:ext cx="4428492" cy="73091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221300" lvl="1"/>
            <a:r>
              <a:rPr lang="en-US" sz="1600" b="1" dirty="0">
                <a:solidFill>
                  <a:srgbClr val="000000"/>
                </a:solidFill>
                <a:latin typeface="Arial" panose="020B0604020202020204" pitchFamily="34" charset="0"/>
                <a:ea typeface="Andika"/>
                <a:cs typeface="Arial" panose="020B0604020202020204" pitchFamily="34" charset="0"/>
                <a:sym typeface="Andika"/>
              </a:rPr>
              <a:t>Enhance Safety: </a:t>
            </a:r>
            <a:r>
              <a:rPr lang="en-US" sz="1600" dirty="0">
                <a:solidFill>
                  <a:srgbClr val="000000"/>
                </a:solidFill>
                <a:latin typeface="Arial" panose="020B0604020202020204" pitchFamily="34" charset="0"/>
                <a:ea typeface="Andika"/>
                <a:cs typeface="Arial" panose="020B0604020202020204" pitchFamily="34" charset="0"/>
                <a:sym typeface="Andika"/>
              </a:rPr>
              <a:t>Regularly inspect pathways and encourage reporting of hazards.</a:t>
            </a:r>
          </a:p>
        </p:txBody>
      </p:sp>
      <p:pic>
        <p:nvPicPr>
          <p:cNvPr id="5" name="Picture 10">
            <a:extLst>
              <a:ext uri="{FF2B5EF4-FFF2-40B4-BE49-F238E27FC236}">
                <a16:creationId xmlns:a16="http://schemas.microsoft.com/office/drawing/2014/main" id="{EC07B14F-AF21-773F-5767-F9B9C2CF2C84}"/>
              </a:ext>
            </a:extLst>
          </p:cNvPr>
          <p:cNvPicPr>
            <a:picLocks noChangeAspect="1"/>
          </p:cNvPicPr>
          <p:nvPr/>
        </p:nvPicPr>
        <p:blipFill>
          <a:blip>
            <a:extLst>
              <a:ext uri="{96DAC541-7B7A-43D3-8B79-37D633B846F1}">
                <asvg:svgBlip xmlns:asvg="http://schemas.microsoft.com/office/drawing/2016/SVG/main" r:embed="rId2"/>
              </a:ext>
            </a:extLst>
          </a:blip>
          <a:srcRect t="3857" b="3857"/>
          <a:stretch/>
        </p:blipFill>
        <p:spPr>
          <a:xfrm>
            <a:off x="5580112" y="1419622"/>
            <a:ext cx="3062208" cy="2969106"/>
          </a:xfrm>
          <a:prstGeom prst="roundRect">
            <a:avLst>
              <a:gd name="adj" fmla="val 3886"/>
            </a:avLst>
          </a:prstGeom>
        </p:spPr>
      </p:pic>
    </p:spTree>
    <p:extLst>
      <p:ext uri="{BB962C8B-B14F-4D97-AF65-F5344CB8AC3E}">
        <p14:creationId xmlns:p14="http://schemas.microsoft.com/office/powerpoint/2010/main" val="1615448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66867-FDD6-3C2E-AA60-DA0A8F57DA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3856B3-F6E6-6E29-D774-A147A3DC954F}"/>
              </a:ext>
            </a:extLst>
          </p:cNvPr>
          <p:cNvSpPr>
            <a:spLocks noGrp="1"/>
          </p:cNvSpPr>
          <p:nvPr>
            <p:ph type="title"/>
          </p:nvPr>
        </p:nvSpPr>
        <p:spPr>
          <a:xfrm>
            <a:off x="755997" y="486274"/>
            <a:ext cx="6757988" cy="1069628"/>
          </a:xfrm>
        </p:spPr>
        <p:txBody>
          <a:bodyPr>
            <a:normAutofit/>
          </a:bodyPr>
          <a:lstStyle/>
          <a:p>
            <a:pPr defTabSz="466344">
              <a:spcAft>
                <a:spcPts val="300"/>
              </a:spcAft>
            </a:pPr>
            <a:r>
              <a:rPr lang="en-US" sz="2800" b="1" dirty="0">
                <a:solidFill>
                  <a:schemeClr val="accent5"/>
                </a:solidFill>
                <a:latin typeface="Arial" panose="020B0604020202020204" pitchFamily="34" charset="0"/>
                <a:sym typeface="Andika"/>
              </a:rPr>
              <a:t>Here is a link which may further support you:</a:t>
            </a:r>
          </a:p>
        </p:txBody>
      </p:sp>
      <p:sp>
        <p:nvSpPr>
          <p:cNvPr id="2" name="Rectangle: Rounded Corners 1">
            <a:extLst>
              <a:ext uri="{FF2B5EF4-FFF2-40B4-BE49-F238E27FC236}">
                <a16:creationId xmlns:a16="http://schemas.microsoft.com/office/drawing/2014/main" id="{1332F851-578B-09A5-60F3-143BE6CFF1B0}"/>
              </a:ext>
            </a:extLst>
          </p:cNvPr>
          <p:cNvSpPr/>
          <p:nvPr/>
        </p:nvSpPr>
        <p:spPr>
          <a:xfrm>
            <a:off x="843629" y="2216574"/>
            <a:ext cx="2448272" cy="1368152"/>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Rectangle: Rounded Corners 7">
            <a:extLst>
              <a:ext uri="{FF2B5EF4-FFF2-40B4-BE49-F238E27FC236}">
                <a16:creationId xmlns:a16="http://schemas.microsoft.com/office/drawing/2014/main" id="{8C47D5A1-FFF8-FCA4-FA40-4443035E8FFB}"/>
              </a:ext>
            </a:extLst>
          </p:cNvPr>
          <p:cNvSpPr/>
          <p:nvPr/>
        </p:nvSpPr>
        <p:spPr>
          <a:xfrm>
            <a:off x="1131661" y="2215899"/>
            <a:ext cx="2448272" cy="1368152"/>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FDD3ADC6-39E1-9AB7-3DCF-67A6176096CB}"/>
              </a:ext>
            </a:extLst>
          </p:cNvPr>
          <p:cNvSpPr txBox="1">
            <a:spLocks/>
          </p:cNvSpPr>
          <p:nvPr/>
        </p:nvSpPr>
        <p:spPr>
          <a:xfrm>
            <a:off x="1357336" y="2494314"/>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defTabSz="466344">
              <a:lnSpc>
                <a:spcPts val="2557"/>
              </a:lnSpc>
              <a:spcAft>
                <a:spcPts val="300"/>
              </a:spcAft>
            </a:pPr>
            <a:r>
              <a:rPr lang="en-US" sz="1600" dirty="0">
                <a:solidFill>
                  <a:schemeClr val="accent1"/>
                </a:solidFill>
                <a:latin typeface="Arial" panose="020B0604020202020204" pitchFamily="34" charset="0"/>
                <a:sym typeface="Andika"/>
                <a:hlinkClick r:id="rId2">
                  <a:extLst>
                    <a:ext uri="{A12FA001-AC4F-418D-AE19-62706E023703}">
                      <ahyp:hlinkClr xmlns:ahyp="http://schemas.microsoft.com/office/drawing/2018/hyperlinkcolor" val="tx"/>
                    </a:ext>
                  </a:extLst>
                </a:hlinkClick>
              </a:rPr>
              <a:t>Free Safety Quizzes </a:t>
            </a:r>
            <a:endParaRPr lang="en-US" sz="1600" dirty="0">
              <a:solidFill>
                <a:schemeClr val="accent1"/>
              </a:solidFill>
              <a:latin typeface="Arial" panose="020B0604020202020204" pitchFamily="34" charset="0"/>
              <a:sym typeface="Andika"/>
            </a:endParaRPr>
          </a:p>
        </p:txBody>
      </p:sp>
      <p:pic>
        <p:nvPicPr>
          <p:cNvPr id="6" name="Graphic 5" descr="Link outline">
            <a:extLst>
              <a:ext uri="{FF2B5EF4-FFF2-40B4-BE49-F238E27FC236}">
                <a16:creationId xmlns:a16="http://schemas.microsoft.com/office/drawing/2014/main" id="{82590077-EE49-4D5A-49F9-BCD3042945C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9349" y="2298962"/>
            <a:ext cx="385192" cy="385192"/>
          </a:xfrm>
          <a:prstGeom prst="rect">
            <a:avLst/>
          </a:prstGeom>
        </p:spPr>
      </p:pic>
      <p:sp>
        <p:nvSpPr>
          <p:cNvPr id="29" name="Rectangle: Rounded Corners 28">
            <a:extLst>
              <a:ext uri="{FF2B5EF4-FFF2-40B4-BE49-F238E27FC236}">
                <a16:creationId xmlns:a16="http://schemas.microsoft.com/office/drawing/2014/main" id="{D6559602-927D-D587-AADC-5EB6256DF0B1}"/>
              </a:ext>
            </a:extLst>
          </p:cNvPr>
          <p:cNvSpPr/>
          <p:nvPr/>
        </p:nvSpPr>
        <p:spPr>
          <a:xfrm>
            <a:off x="3792190" y="2206360"/>
            <a:ext cx="2448272" cy="1368152"/>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3" name="Title 4">
            <a:extLst>
              <a:ext uri="{FF2B5EF4-FFF2-40B4-BE49-F238E27FC236}">
                <a16:creationId xmlns:a16="http://schemas.microsoft.com/office/drawing/2014/main" id="{97FE777E-A074-839D-9B57-679EEA1AE1A4}"/>
              </a:ext>
            </a:extLst>
          </p:cNvPr>
          <p:cNvSpPr txBox="1">
            <a:spLocks/>
          </p:cNvSpPr>
          <p:nvPr/>
        </p:nvSpPr>
        <p:spPr>
          <a:xfrm>
            <a:off x="3958754" y="2334674"/>
            <a:ext cx="1944216"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solidFill>
                  <a:schemeClr val="bg1"/>
                </a:solidFill>
              </a:rPr>
              <a:t>We encourage you to explore these resources.</a:t>
            </a:r>
          </a:p>
        </p:txBody>
      </p:sp>
    </p:spTree>
    <p:extLst>
      <p:ext uri="{BB962C8B-B14F-4D97-AF65-F5344CB8AC3E}">
        <p14:creationId xmlns:p14="http://schemas.microsoft.com/office/powerpoint/2010/main" val="3874728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56F4D14-8843-5784-2E1D-22F693D3007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8992473-564D-E8BD-3109-D08A11B7BC7E}"/>
              </a:ext>
            </a:extLst>
          </p:cNvPr>
          <p:cNvSpPr>
            <a:spLocks noGrp="1"/>
          </p:cNvSpPr>
          <p:nvPr>
            <p:ph type="title"/>
          </p:nvPr>
        </p:nvSpPr>
        <p:spPr>
          <a:xfrm>
            <a:off x="601990" y="2082899"/>
            <a:ext cx="4204507" cy="916663"/>
          </a:xfrm>
        </p:spPr>
        <p:txBody>
          <a:bodyPr/>
          <a:lstStyle/>
          <a:p>
            <a:pPr algn="l"/>
            <a:r>
              <a:rPr lang="en-US" sz="3600" b="1" dirty="0">
                <a:solidFill>
                  <a:schemeClr val="bg2"/>
                </a:solidFill>
                <a:latin typeface="Arial" panose="020B0604020202020204" pitchFamily="34" charset="0"/>
                <a:ea typeface="Andika"/>
                <a:cs typeface="Arial" panose="020B0604020202020204" pitchFamily="34" charset="0"/>
                <a:sym typeface="Andika"/>
              </a:rPr>
              <a:t>Health and Safety Procedures</a:t>
            </a:r>
            <a:endParaRPr lang="en-SI" sz="3600" dirty="0">
              <a:solidFill>
                <a:schemeClr val="bg2"/>
              </a:solidFill>
              <a:cs typeface="Arial" panose="020B0604020202020204" pitchFamily="34" charset="0"/>
            </a:endParaRPr>
          </a:p>
        </p:txBody>
      </p:sp>
      <p:sp>
        <p:nvSpPr>
          <p:cNvPr id="10" name="Rectangle: Rounded Corners 9">
            <a:extLst>
              <a:ext uri="{FF2B5EF4-FFF2-40B4-BE49-F238E27FC236}">
                <a16:creationId xmlns:a16="http://schemas.microsoft.com/office/drawing/2014/main" id="{19131C6C-535C-6BD6-35D9-E79C9A72D502}"/>
              </a:ext>
            </a:extLst>
          </p:cNvPr>
          <p:cNvSpPr/>
          <p:nvPr/>
        </p:nvSpPr>
        <p:spPr>
          <a:xfrm>
            <a:off x="673998" y="1513516"/>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chemeClr val="accent5"/>
                </a:solidFill>
              </a:rPr>
              <a:t>MANDATORY TRAINING MANUAL</a:t>
            </a:r>
            <a:r>
              <a:rPr lang="en-US" sz="1200" b="1" dirty="0">
                <a:solidFill>
                  <a:schemeClr val="accent5"/>
                </a:solidFill>
              </a:rPr>
              <a:t> 01</a:t>
            </a:r>
            <a:endParaRPr lang="en-SI" sz="1200" dirty="0">
              <a:solidFill>
                <a:schemeClr val="accent5"/>
              </a:solidFill>
            </a:endParaRPr>
          </a:p>
        </p:txBody>
      </p:sp>
      <p:sp>
        <p:nvSpPr>
          <p:cNvPr id="13" name="Rectangle 12">
            <a:extLst>
              <a:ext uri="{FF2B5EF4-FFF2-40B4-BE49-F238E27FC236}">
                <a16:creationId xmlns:a16="http://schemas.microsoft.com/office/drawing/2014/main" id="{ACDBF55D-0BC5-A0F9-CBED-1E47AB85C6E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71157165-7ABE-B62C-7E1D-72B778AC59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2CC2C52D-1DE1-1ABC-D051-9F7333D72F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74DED67F-2587-B010-7C63-792153313F94}"/>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FB7C8BCD-030B-5534-FF55-4A1483236449}"/>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CF1EE7FA-6E77-A6A6-EDBD-A9D3AA70C6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117834" y="2168769"/>
            <a:ext cx="1152303" cy="2304606"/>
          </a:xfrm>
          <a:prstGeom prst="rect">
            <a:avLst/>
          </a:prstGeom>
        </p:spPr>
      </p:pic>
      <p:pic>
        <p:nvPicPr>
          <p:cNvPr id="28" name="Graphic 27">
            <a:extLst>
              <a:ext uri="{FF2B5EF4-FFF2-40B4-BE49-F238E27FC236}">
                <a16:creationId xmlns:a16="http://schemas.microsoft.com/office/drawing/2014/main" id="{9A1B0DA5-689F-EBD2-B08B-DB9B68E9DB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C4CEB921-D4DC-B7DE-4BC7-DD10460284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
        <p:nvSpPr>
          <p:cNvPr id="2" name="Title 4">
            <a:extLst>
              <a:ext uri="{FF2B5EF4-FFF2-40B4-BE49-F238E27FC236}">
                <a16:creationId xmlns:a16="http://schemas.microsoft.com/office/drawing/2014/main" id="{CD7529BE-2914-A28B-91BE-46C549517A17}"/>
              </a:ext>
            </a:extLst>
          </p:cNvPr>
          <p:cNvSpPr txBox="1">
            <a:spLocks/>
          </p:cNvSpPr>
          <p:nvPr/>
        </p:nvSpPr>
        <p:spPr>
          <a:xfrm>
            <a:off x="601990" y="1119977"/>
            <a:ext cx="4204507" cy="3226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0" i="0" kern="120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pPr algn="l"/>
            <a:r>
              <a:rPr lang="en-US" sz="1200" dirty="0">
                <a:solidFill>
                  <a:schemeClr val="bg2"/>
                </a:solidFill>
                <a:ea typeface="Andika"/>
                <a:cs typeface="Arial" panose="020B0604020202020204" pitchFamily="34" charset="0"/>
                <a:sym typeface="Andika"/>
              </a:rPr>
              <a:t>YOU HAVE REACHED THE END OF </a:t>
            </a:r>
            <a:endParaRPr lang="en-SI" sz="1200" dirty="0">
              <a:solidFill>
                <a:schemeClr val="bg2"/>
              </a:solidFill>
              <a:cs typeface="Arial" panose="020B0604020202020204" pitchFamily="34" charset="0"/>
            </a:endParaRPr>
          </a:p>
        </p:txBody>
      </p:sp>
    </p:spTree>
    <p:extLst>
      <p:ext uri="{BB962C8B-B14F-4D97-AF65-F5344CB8AC3E}">
        <p14:creationId xmlns:p14="http://schemas.microsoft.com/office/powerpoint/2010/main" val="2608064321"/>
      </p:ext>
    </p:extLst>
  </p:cSld>
  <p:clrMapOvr>
    <a:masterClrMapping/>
  </p:clrMapOvr>
</p:sld>
</file>

<file path=ppt/theme/theme1.xml><?xml version="1.0" encoding="utf-8"?>
<a:theme xmlns:a="http://schemas.openxmlformats.org/drawingml/2006/main" name="Officeova tema">
  <a:themeElements>
    <a:clrScheme name="EngageAll">
      <a:dk1>
        <a:srgbClr val="2B303B"/>
      </a:dk1>
      <a:lt1>
        <a:srgbClr val="FFFDFF"/>
      </a:lt1>
      <a:dk2>
        <a:srgbClr val="2B303B"/>
      </a:dk2>
      <a:lt2>
        <a:srgbClr val="FFFFFF"/>
      </a:lt2>
      <a:accent1>
        <a:srgbClr val="EB6335"/>
      </a:accent1>
      <a:accent2>
        <a:srgbClr val="409587"/>
      </a:accent2>
      <a:accent3>
        <a:srgbClr val="F09C37"/>
      </a:accent3>
      <a:accent4>
        <a:srgbClr val="4895EA"/>
      </a:accent4>
      <a:accent5>
        <a:srgbClr val="515B9D"/>
      </a:accent5>
      <a:accent6>
        <a:srgbClr val="2B303B"/>
      </a:accent6>
      <a:hlink>
        <a:srgbClr val="4895EA"/>
      </a:hlink>
      <a:folHlink>
        <a:srgbClr val="FFFFFF"/>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INCLUSION_PPT" id="{ABBC59A2-3B62-6E46-A022-014FA2A14A3B}" vid="{1D97DFDC-084E-5C4A-9019-155BEF11D06C}"/>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3065</TotalTime>
  <Words>626</Words>
  <Application>Microsoft Macintosh PowerPoint</Application>
  <PresentationFormat>On-screen Show (16:9)</PresentationFormat>
  <Paragraphs>58</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Andika</vt:lpstr>
      <vt:lpstr>Arial</vt:lpstr>
      <vt:lpstr>Arial Nova</vt:lpstr>
      <vt:lpstr>Calibri</vt:lpstr>
      <vt:lpstr>DINPro-Bold</vt:lpstr>
      <vt:lpstr>Helvetica</vt:lpstr>
      <vt:lpstr>Officeova tema</vt:lpstr>
      <vt:lpstr>Health and Safety Procedures</vt:lpstr>
      <vt:lpstr>In this session you will</vt:lpstr>
      <vt:lpstr>True/False Safeguarding Statements</vt:lpstr>
      <vt:lpstr>PowerPoint Presentation</vt:lpstr>
      <vt:lpstr>Case Scenario</vt:lpstr>
      <vt:lpstr>PowerPoint Presentation</vt:lpstr>
      <vt:lpstr>What the Student Ambassador Should Do First:</vt:lpstr>
      <vt:lpstr>Whom Should They Notify:</vt:lpstr>
      <vt:lpstr>How can this situation be prevented in the future?</vt:lpstr>
      <vt:lpstr>Key Takeaways</vt:lpstr>
      <vt:lpstr>Here is a link which may further support you:</vt:lpstr>
      <vt:lpstr>Health and Safety Procedures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PC</dc:creator>
  <cp:lastModifiedBy>Nuša Karo</cp:lastModifiedBy>
  <cp:revision>214</cp:revision>
  <dcterms:created xsi:type="dcterms:W3CDTF">2016-12-15T13:31:48Z</dcterms:created>
  <dcterms:modified xsi:type="dcterms:W3CDTF">2026-09-21T12:00:52Z</dcterms:modified>
</cp:coreProperties>
</file>