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6"/>
  </p:notesMasterIdLst>
  <p:handoutMasterIdLst>
    <p:handoutMasterId r:id="rId17"/>
  </p:handoutMasterIdLst>
  <p:sldIdLst>
    <p:sldId id="256" r:id="rId2"/>
    <p:sldId id="266" r:id="rId3"/>
    <p:sldId id="264" r:id="rId4"/>
    <p:sldId id="269" r:id="rId5"/>
    <p:sldId id="265" r:id="rId6"/>
    <p:sldId id="263" r:id="rId7"/>
    <p:sldId id="282" r:id="rId8"/>
    <p:sldId id="284" r:id="rId9"/>
    <p:sldId id="283" r:id="rId10"/>
    <p:sldId id="285" r:id="rId11"/>
    <p:sldId id="260" r:id="rId12"/>
    <p:sldId id="281" r:id="rId13"/>
    <p:sldId id="271" r:id="rId14"/>
    <p:sldId id="272" r:id="rId15"/>
  </p:sldIdLst>
  <p:sldSz cx="9144000" cy="5143500" type="screen16x9"/>
  <p:notesSz cx="6858000" cy="9144000"/>
  <p:defaultText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7629B"/>
    <a:srgbClr val="4995EB"/>
    <a:srgbClr val="F09D37"/>
    <a:srgbClr val="ECD0E6"/>
    <a:srgbClr val="2C303C"/>
    <a:srgbClr val="EB6435"/>
    <a:srgbClr val="419588"/>
    <a:srgbClr val="525B9E"/>
    <a:srgbClr val="FFF9EF"/>
    <a:srgbClr val="09203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9540"/>
    <p:restoredTop sz="94574"/>
  </p:normalViewPr>
  <p:slideViewPr>
    <p:cSldViewPr>
      <p:cViewPr>
        <p:scale>
          <a:sx n="90" d="100"/>
          <a:sy n="90" d="100"/>
        </p:scale>
        <p:origin x="144" y="2600"/>
      </p:cViewPr>
      <p:guideLst>
        <p:guide orient="horz" pos="1620"/>
        <p:guide pos="2880"/>
      </p:guideLst>
    </p:cSldViewPr>
  </p:slideViewPr>
  <p:outlineViewPr>
    <p:cViewPr>
      <p:scale>
        <a:sx n="33" d="100"/>
        <a:sy n="33" d="100"/>
      </p:scale>
      <p:origin x="0" y="0"/>
    </p:cViewPr>
  </p:outlineViewPr>
  <p:notesTextViewPr>
    <p:cViewPr>
      <p:scale>
        <a:sx n="1" d="1"/>
        <a:sy n="1" d="1"/>
      </p:scale>
      <p:origin x="0" y="0"/>
    </p:cViewPr>
  </p:notesTextViewPr>
  <p:notesViewPr>
    <p:cSldViewPr>
      <p:cViewPr varScale="1">
        <p:scale>
          <a:sx n="97" d="100"/>
          <a:sy n="97" d="100"/>
        </p:scale>
        <p:origin x="3120" y="20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handoutMaster" Target="handoutMasters/handoutMaster1.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6645972B-BC84-4FFF-8CD1-818836243AAE}" type="datetimeFigureOut">
              <a:rPr lang="sl-SI" smtClean="0"/>
              <a:t>21. 9. 26</a:t>
            </a:fld>
            <a:endParaRPr lang="sl-SI"/>
          </a:p>
        </p:txBody>
      </p:sp>
      <p:sp>
        <p:nvSpPr>
          <p:cNvPr id="4" name="Ograda no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5" name="Ograda številke diapozitiva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187612FB-366E-40D9-A467-92CD0C904C64}" type="slidenum">
              <a:rPr lang="sl-SI" smtClean="0"/>
              <a:t>‹#›</a:t>
            </a:fld>
            <a:endParaRPr lang="sl-SI"/>
          </a:p>
        </p:txBody>
      </p:sp>
    </p:spTree>
    <p:extLst>
      <p:ext uri="{BB962C8B-B14F-4D97-AF65-F5344CB8AC3E}">
        <p14:creationId xmlns:p14="http://schemas.microsoft.com/office/powerpoint/2010/main" val="2241928544"/>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glav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sl-SI"/>
          </a:p>
        </p:txBody>
      </p:sp>
      <p:sp>
        <p:nvSpPr>
          <p:cNvPr id="3" name="Ograda datum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D825CF9-1B78-48DD-8D20-1CA6BF43EBB5}" type="datetimeFigureOut">
              <a:rPr lang="sl-SI" smtClean="0"/>
              <a:t>20. 9. 26</a:t>
            </a:fld>
            <a:endParaRPr lang="sl-SI"/>
          </a:p>
        </p:txBody>
      </p:sp>
      <p:sp>
        <p:nvSpPr>
          <p:cNvPr id="4" name="Ograda stranske slike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sl-SI"/>
          </a:p>
        </p:txBody>
      </p:sp>
      <p:sp>
        <p:nvSpPr>
          <p:cNvPr id="5" name="Ograda opomb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sl-SI"/>
              <a:t>Uredite sloge besedila matrice</a:t>
            </a:r>
          </a:p>
          <a:p>
            <a:pPr lvl="1"/>
            <a:r>
              <a:rPr lang="sl-SI"/>
              <a:t>Druga raven</a:t>
            </a:r>
          </a:p>
          <a:p>
            <a:pPr lvl="2"/>
            <a:r>
              <a:rPr lang="sl-SI"/>
              <a:t>Tretja raven</a:t>
            </a:r>
          </a:p>
          <a:p>
            <a:pPr lvl="3"/>
            <a:r>
              <a:rPr lang="sl-SI"/>
              <a:t>Četrta raven</a:t>
            </a:r>
          </a:p>
          <a:p>
            <a:pPr lvl="4"/>
            <a:r>
              <a:rPr lang="sl-SI"/>
              <a:t>Peta raven</a:t>
            </a:r>
          </a:p>
        </p:txBody>
      </p:sp>
      <p:sp>
        <p:nvSpPr>
          <p:cNvPr id="6" name="Ograda no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sl-SI"/>
          </a:p>
        </p:txBody>
      </p:sp>
      <p:sp>
        <p:nvSpPr>
          <p:cNvPr id="7" name="Ograda številke diapoz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BCE06CE-51AA-4A89-8A7F-D073BCACD2E6}" type="slidenum">
              <a:rPr lang="sl-SI" smtClean="0"/>
              <a:t>‹#›</a:t>
            </a:fld>
            <a:endParaRPr lang="sl-SI"/>
          </a:p>
        </p:txBody>
      </p:sp>
    </p:spTree>
    <p:extLst>
      <p:ext uri="{BB962C8B-B14F-4D97-AF65-F5344CB8AC3E}">
        <p14:creationId xmlns:p14="http://schemas.microsoft.com/office/powerpoint/2010/main" val="154845740"/>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png"/><Relationship Id="rId1" Type="http://schemas.openxmlformats.org/officeDocument/2006/relationships/slideMaster" Target="../slideMasters/slideMaster1.xml"/><Relationship Id="rId5" Type="http://schemas.openxmlformats.org/officeDocument/2006/relationships/image" Target="../media/image1.emf"/><Relationship Id="rId4" Type="http://schemas.openxmlformats.org/officeDocument/2006/relationships/image" Target="../media/image2.emf"/></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3.emf"/><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2.emf"/><Relationship Id="rId4" Type="http://schemas.openxmlformats.org/officeDocument/2006/relationships/image" Target="../media/image5.emf"/></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5.emf"/><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emf"/><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1.emf"/><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emf"/><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4.emf"/><Relationship Id="rId4" Type="http://schemas.openxmlformats.org/officeDocument/2006/relationships/image" Target="../media/image3.emf"/></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6" Type="http://schemas.openxmlformats.org/officeDocument/2006/relationships/image" Target="../media/image5.emf"/><Relationship Id="rId5" Type="http://schemas.openxmlformats.org/officeDocument/2006/relationships/image" Target="../media/image2.emf"/><Relationship Id="rId4" Type="http://schemas.openxmlformats.org/officeDocument/2006/relationships/image" Target="../media/image1.emf"/></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 name="Picture 1">
            <a:extLst>
              <a:ext uri="{FF2B5EF4-FFF2-40B4-BE49-F238E27FC236}">
                <a16:creationId xmlns:a16="http://schemas.microsoft.com/office/drawing/2014/main" id="{62888458-22DD-9928-96D9-9FA973BC4558}"/>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FB7587E9-153B-8CD1-01DF-40225F248192}"/>
              </a:ext>
            </a:extLst>
          </p:cNvPr>
          <p:cNvPicPr>
            <a:picLocks noChangeAspect="1"/>
          </p:cNvPicPr>
          <p:nvPr userDrawn="1"/>
        </p:nvPicPr>
        <p:blipFill>
          <a:blip r:embed="rId3"/>
          <a:stretch>
            <a:fillRect/>
          </a:stretch>
        </p:blipFill>
        <p:spPr>
          <a:xfrm>
            <a:off x="6677890" y="555526"/>
            <a:ext cx="1462062" cy="1462062"/>
          </a:xfrm>
          <a:prstGeom prst="rect">
            <a:avLst/>
          </a:prstGeom>
        </p:spPr>
      </p:pic>
      <p:pic>
        <p:nvPicPr>
          <p:cNvPr id="7" name="Picture 6">
            <a:extLst>
              <a:ext uri="{FF2B5EF4-FFF2-40B4-BE49-F238E27FC236}">
                <a16:creationId xmlns:a16="http://schemas.microsoft.com/office/drawing/2014/main" id="{3F6CC242-E9A7-4E48-4CA2-B9C1F999C52C}"/>
              </a:ext>
            </a:extLst>
          </p:cNvPr>
          <p:cNvPicPr>
            <a:picLocks noChangeAspect="1"/>
          </p:cNvPicPr>
          <p:nvPr userDrawn="1"/>
        </p:nvPicPr>
        <p:blipFill>
          <a:blip r:embed="rId4"/>
          <a:stretch>
            <a:fillRect/>
          </a:stretch>
        </p:blipFill>
        <p:spPr>
          <a:xfrm rot="2248129">
            <a:off x="7168231" y="2907799"/>
            <a:ext cx="1548244" cy="2949036"/>
          </a:xfrm>
          <a:prstGeom prst="rect">
            <a:avLst/>
          </a:prstGeom>
        </p:spPr>
      </p:pic>
      <p:pic>
        <p:nvPicPr>
          <p:cNvPr id="11" name="Picture 10">
            <a:extLst>
              <a:ext uri="{FF2B5EF4-FFF2-40B4-BE49-F238E27FC236}">
                <a16:creationId xmlns:a16="http://schemas.microsoft.com/office/drawing/2014/main" id="{B6414B39-A44E-7022-E3F9-8668A822AE7B}"/>
              </a:ext>
            </a:extLst>
          </p:cNvPr>
          <p:cNvPicPr>
            <a:picLocks noChangeAspect="1"/>
          </p:cNvPicPr>
          <p:nvPr userDrawn="1"/>
        </p:nvPicPr>
        <p:blipFill>
          <a:blip r:embed="rId5"/>
          <a:stretch>
            <a:fillRect/>
          </a:stretch>
        </p:blipFill>
        <p:spPr>
          <a:xfrm rot="19730288">
            <a:off x="5169355" y="1820548"/>
            <a:ext cx="1142969" cy="2304675"/>
          </a:xfrm>
          <a:prstGeom prst="rect">
            <a:avLst/>
          </a:prstGeom>
        </p:spPr>
      </p:pic>
      <p:pic>
        <p:nvPicPr>
          <p:cNvPr id="13" name="Picture 12">
            <a:extLst>
              <a:ext uri="{FF2B5EF4-FFF2-40B4-BE49-F238E27FC236}">
                <a16:creationId xmlns:a16="http://schemas.microsoft.com/office/drawing/2014/main" id="{D8DE147F-BEF8-9962-8FB8-E43BF3FE7F3D}"/>
              </a:ext>
            </a:extLst>
          </p:cNvPr>
          <p:cNvPicPr>
            <a:picLocks noChangeAspect="1"/>
          </p:cNvPicPr>
          <p:nvPr userDrawn="1"/>
        </p:nvPicPr>
        <p:blipFill>
          <a:blip r:embed="rId6"/>
          <a:stretch>
            <a:fillRect/>
          </a:stretch>
        </p:blipFill>
        <p:spPr>
          <a:xfrm>
            <a:off x="4818772" y="-387350"/>
            <a:ext cx="1276180" cy="1276180"/>
          </a:xfrm>
          <a:prstGeom prst="rect">
            <a:avLst/>
          </a:prstGeom>
        </p:spPr>
      </p:pic>
    </p:spTree>
    <p:extLst>
      <p:ext uri="{BB962C8B-B14F-4D97-AF65-F5344CB8AC3E}">
        <p14:creationId xmlns:p14="http://schemas.microsoft.com/office/powerpoint/2010/main" val="205049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611560" y="1655087"/>
            <a:ext cx="4204507"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spTree>
    <p:extLst>
      <p:ext uri="{BB962C8B-B14F-4D97-AF65-F5344CB8AC3E}">
        <p14:creationId xmlns:p14="http://schemas.microsoft.com/office/powerpoint/2010/main" val="18693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v2">
    <p:spTree>
      <p:nvGrpSpPr>
        <p:cNvPr id="1" name=""/>
        <p:cNvGrpSpPr/>
        <p:nvPr/>
      </p:nvGrpSpPr>
      <p:grpSpPr>
        <a:xfrm>
          <a:off x="0" y="0"/>
          <a:ext cx="0" cy="0"/>
          <a:chOff x="0" y="0"/>
          <a:chExt cx="0" cy="0"/>
        </a:xfrm>
      </p:grpSpPr>
      <p:sp>
        <p:nvSpPr>
          <p:cNvPr id="5" name="Naslov 1">
            <a:extLst>
              <a:ext uri="{FF2B5EF4-FFF2-40B4-BE49-F238E27FC236}">
                <a16:creationId xmlns:a16="http://schemas.microsoft.com/office/drawing/2014/main" id="{00158755-33B0-B557-B8BF-E23CC3DE80E4}"/>
              </a:ext>
            </a:extLst>
          </p:cNvPr>
          <p:cNvSpPr>
            <a:spLocks noGrp="1"/>
          </p:cNvSpPr>
          <p:nvPr>
            <p:ph type="title" hasCustomPrompt="1"/>
          </p:nvPr>
        </p:nvSpPr>
        <p:spPr>
          <a:xfrm>
            <a:off x="833720" y="1664351"/>
            <a:ext cx="3738280" cy="916663"/>
          </a:xfrm>
        </p:spPr>
        <p:txBody>
          <a:bodyPr>
            <a:noAutofit/>
          </a:bodyPr>
          <a:lstStyle>
            <a:lvl1pPr algn="ctr">
              <a:defRPr sz="3200" b="0" i="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r>
              <a:rPr lang="sl-SI" dirty="0"/>
              <a:t>Title </a:t>
            </a:r>
            <a:r>
              <a:rPr lang="sl-SI" dirty="0" err="1"/>
              <a:t>of</a:t>
            </a:r>
            <a:r>
              <a:rPr lang="sl-SI" dirty="0"/>
              <a:t> </a:t>
            </a:r>
            <a:r>
              <a:rPr lang="sl-SI" dirty="0" err="1"/>
              <a:t>the</a:t>
            </a:r>
            <a:r>
              <a:rPr lang="sl-SI" dirty="0"/>
              <a:t> </a:t>
            </a:r>
            <a:r>
              <a:rPr lang="sl-SI" dirty="0" err="1"/>
              <a:t>Output</a:t>
            </a:r>
            <a:endParaRPr lang="sl-SI" dirty="0"/>
          </a:p>
        </p:txBody>
      </p:sp>
      <p:sp>
        <p:nvSpPr>
          <p:cNvPr id="6" name="Ograda besedila 3">
            <a:extLst>
              <a:ext uri="{FF2B5EF4-FFF2-40B4-BE49-F238E27FC236}">
                <a16:creationId xmlns:a16="http://schemas.microsoft.com/office/drawing/2014/main" id="{4DF4E92E-FF08-9796-7F88-70E34139A72D}"/>
              </a:ext>
            </a:extLst>
          </p:cNvPr>
          <p:cNvSpPr>
            <a:spLocks noGrp="1"/>
          </p:cNvSpPr>
          <p:nvPr>
            <p:ph type="body" sz="half" idx="10" hasCustomPrompt="1"/>
          </p:nvPr>
        </p:nvSpPr>
        <p:spPr>
          <a:xfrm>
            <a:off x="1201646" y="2649834"/>
            <a:ext cx="3024336" cy="450699"/>
          </a:xfrm>
        </p:spPr>
        <p:txBody>
          <a:bodyPr>
            <a:normAutofit/>
          </a:bodyPr>
          <a:lstStyle>
            <a:lvl1pPr marL="0" indent="0" algn="ctr">
              <a:buFont typeface="Arial" panose="020B0604020202020204" pitchFamily="34" charset="0"/>
              <a:buNone/>
              <a:defRPr lang="en-US" sz="16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Subtitle of the Output</a:t>
            </a:r>
          </a:p>
        </p:txBody>
      </p:sp>
      <p:sp>
        <p:nvSpPr>
          <p:cNvPr id="8" name="Ograda besedila 3">
            <a:extLst>
              <a:ext uri="{FF2B5EF4-FFF2-40B4-BE49-F238E27FC236}">
                <a16:creationId xmlns:a16="http://schemas.microsoft.com/office/drawing/2014/main" id="{E101DBB1-DEB4-C56F-E4A3-3D74F03EA2F8}"/>
              </a:ext>
            </a:extLst>
          </p:cNvPr>
          <p:cNvSpPr>
            <a:spLocks noGrp="1"/>
          </p:cNvSpPr>
          <p:nvPr>
            <p:ph type="body" sz="half" idx="13" hasCustomPrompt="1"/>
          </p:nvPr>
        </p:nvSpPr>
        <p:spPr>
          <a:xfrm>
            <a:off x="1201646" y="3101416"/>
            <a:ext cx="3024336" cy="336255"/>
          </a:xfrm>
        </p:spPr>
        <p:txBody>
          <a:bodyPr>
            <a:normAutofit/>
          </a:bodyPr>
          <a:lstStyle>
            <a:lvl1pPr marL="0" indent="0" algn="ctr">
              <a:buFont typeface="Arial" panose="020B0604020202020204" pitchFamily="34" charset="0"/>
              <a:buNone/>
              <a:defRPr lang="en-US" sz="1100" b="0" i="0" baseline="0" smtClean="0">
                <a:solidFill>
                  <a:srgbClr val="2C303C"/>
                </a:solidFill>
                <a:effectLst/>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 (Author, date, etc.) </a:t>
            </a:r>
          </a:p>
        </p:txBody>
      </p:sp>
      <p:pic>
        <p:nvPicPr>
          <p:cNvPr id="28" name="Picture 27" descr="A group of people putting their hands together&#10;&#10;Description automatically generated">
            <a:extLst>
              <a:ext uri="{FF2B5EF4-FFF2-40B4-BE49-F238E27FC236}">
                <a16:creationId xmlns:a16="http://schemas.microsoft.com/office/drawing/2014/main" id="{E1209E7C-5642-D56D-2E96-7189BD5990D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794161" y="0"/>
            <a:ext cx="3885883" cy="4378026"/>
          </a:xfrm>
          <a:prstGeom prst="rect">
            <a:avLst/>
          </a:prstGeom>
        </p:spPr>
      </p:pic>
      <p:pic>
        <p:nvPicPr>
          <p:cNvPr id="30" name="Picture 29">
            <a:extLst>
              <a:ext uri="{FF2B5EF4-FFF2-40B4-BE49-F238E27FC236}">
                <a16:creationId xmlns:a16="http://schemas.microsoft.com/office/drawing/2014/main" id="{FD749A47-33F9-A799-5F03-0E5F21D7C64B}"/>
              </a:ext>
            </a:extLst>
          </p:cNvPr>
          <p:cNvPicPr>
            <a:picLocks noChangeAspect="1"/>
          </p:cNvPicPr>
          <p:nvPr userDrawn="1"/>
        </p:nvPicPr>
        <p:blipFill>
          <a:blip r:embed="rId3"/>
          <a:stretch>
            <a:fillRect/>
          </a:stretch>
        </p:blipFill>
        <p:spPr>
          <a:xfrm rot="19522396">
            <a:off x="7598112" y="3872016"/>
            <a:ext cx="598380" cy="1206569"/>
          </a:xfrm>
          <a:prstGeom prst="rect">
            <a:avLst/>
          </a:prstGeom>
        </p:spPr>
      </p:pic>
      <p:pic>
        <p:nvPicPr>
          <p:cNvPr id="31" name="Picture 30">
            <a:extLst>
              <a:ext uri="{FF2B5EF4-FFF2-40B4-BE49-F238E27FC236}">
                <a16:creationId xmlns:a16="http://schemas.microsoft.com/office/drawing/2014/main" id="{0A59C14F-865D-5C46-F123-A724BC333586}"/>
              </a:ext>
            </a:extLst>
          </p:cNvPr>
          <p:cNvPicPr>
            <a:picLocks noChangeAspect="1"/>
          </p:cNvPicPr>
          <p:nvPr userDrawn="1"/>
        </p:nvPicPr>
        <p:blipFill>
          <a:blip r:embed="rId4"/>
          <a:stretch>
            <a:fillRect/>
          </a:stretch>
        </p:blipFill>
        <p:spPr>
          <a:xfrm>
            <a:off x="4378499" y="3100533"/>
            <a:ext cx="936906" cy="936906"/>
          </a:xfrm>
          <a:prstGeom prst="rect">
            <a:avLst/>
          </a:prstGeom>
        </p:spPr>
      </p:pic>
      <p:pic>
        <p:nvPicPr>
          <p:cNvPr id="32" name="Picture 31">
            <a:extLst>
              <a:ext uri="{FF2B5EF4-FFF2-40B4-BE49-F238E27FC236}">
                <a16:creationId xmlns:a16="http://schemas.microsoft.com/office/drawing/2014/main" id="{347CF199-B8EA-DADF-39A0-CCDEE07FBCA5}"/>
              </a:ext>
            </a:extLst>
          </p:cNvPr>
          <p:cNvPicPr>
            <a:picLocks noChangeAspect="1"/>
          </p:cNvPicPr>
          <p:nvPr userDrawn="1"/>
        </p:nvPicPr>
        <p:blipFill>
          <a:blip r:embed="rId5"/>
          <a:stretch>
            <a:fillRect/>
          </a:stretch>
        </p:blipFill>
        <p:spPr>
          <a:xfrm>
            <a:off x="539552" y="339502"/>
            <a:ext cx="1685802" cy="432048"/>
          </a:xfrm>
          <a:prstGeom prst="rect">
            <a:avLst/>
          </a:prstGeom>
        </p:spPr>
      </p:pic>
    </p:spTree>
    <p:extLst>
      <p:ext uri="{BB962C8B-B14F-4D97-AF65-F5344CB8AC3E}">
        <p14:creationId xmlns:p14="http://schemas.microsoft.com/office/powerpoint/2010/main" val="287135535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Introduction Slide ">
    <p:spTree>
      <p:nvGrpSpPr>
        <p:cNvPr id="1" name=""/>
        <p:cNvGrpSpPr/>
        <p:nvPr/>
      </p:nvGrpSpPr>
      <p:grpSpPr>
        <a:xfrm>
          <a:off x="0" y="0"/>
          <a:ext cx="0" cy="0"/>
          <a:chOff x="0" y="0"/>
          <a:chExt cx="0" cy="0"/>
        </a:xfrm>
      </p:grpSpPr>
      <p:sp>
        <p:nvSpPr>
          <p:cNvPr id="2" name="Naslov 1">
            <a:extLst>
              <a:ext uri="{FF2B5EF4-FFF2-40B4-BE49-F238E27FC236}">
                <a16:creationId xmlns:a16="http://schemas.microsoft.com/office/drawing/2014/main" id="{F193CE81-6986-5757-287E-5848D6A43575}"/>
              </a:ext>
            </a:extLst>
          </p:cNvPr>
          <p:cNvSpPr>
            <a:spLocks noGrp="1"/>
          </p:cNvSpPr>
          <p:nvPr>
            <p:ph type="title" hasCustomPrompt="1"/>
          </p:nvPr>
        </p:nvSpPr>
        <p:spPr>
          <a:xfrm>
            <a:off x="0" y="342925"/>
            <a:ext cx="9144000" cy="857250"/>
          </a:xfrm>
        </p:spPr>
        <p:txBody>
          <a:bodyPr>
            <a:normAutofit/>
          </a:bodyPr>
          <a:lstStyle>
            <a:lvl1pPr algn="ctr">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INTRODUCTION</a:t>
            </a:r>
          </a:p>
        </p:txBody>
      </p:sp>
      <p:sp>
        <p:nvSpPr>
          <p:cNvPr id="3" name="Ograda besedila 3">
            <a:extLst>
              <a:ext uri="{FF2B5EF4-FFF2-40B4-BE49-F238E27FC236}">
                <a16:creationId xmlns:a16="http://schemas.microsoft.com/office/drawing/2014/main" id="{756D9C3B-C8A0-5290-EFD0-A98A162D3B32}"/>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E057B9EF-F10E-C7B6-EE16-72266C490696}"/>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8" name="Picture 7">
            <a:extLst>
              <a:ext uri="{FF2B5EF4-FFF2-40B4-BE49-F238E27FC236}">
                <a16:creationId xmlns:a16="http://schemas.microsoft.com/office/drawing/2014/main" id="{501DBD23-D6B3-C6AF-E24E-48699C4897DA}"/>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4" name="Picture 13">
            <a:extLst>
              <a:ext uri="{FF2B5EF4-FFF2-40B4-BE49-F238E27FC236}">
                <a16:creationId xmlns:a16="http://schemas.microsoft.com/office/drawing/2014/main" id="{39791AA7-46AD-C6A1-E283-889CD1502E1B}"/>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5" name="Picture 14">
            <a:extLst>
              <a:ext uri="{FF2B5EF4-FFF2-40B4-BE49-F238E27FC236}">
                <a16:creationId xmlns:a16="http://schemas.microsoft.com/office/drawing/2014/main" id="{55A2B3F6-9E75-C899-2AB6-AE0D5DE12DF9}"/>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6" name="Picture 15">
            <a:extLst>
              <a:ext uri="{FF2B5EF4-FFF2-40B4-BE49-F238E27FC236}">
                <a16:creationId xmlns:a16="http://schemas.microsoft.com/office/drawing/2014/main" id="{721832CE-1B81-C525-075F-ECCA997F88AF}"/>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0169536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Agenda Slide ">
    <p:spTree>
      <p:nvGrpSpPr>
        <p:cNvPr id="1" name=""/>
        <p:cNvGrpSpPr/>
        <p:nvPr/>
      </p:nvGrpSpPr>
      <p:grpSpPr>
        <a:xfrm>
          <a:off x="0" y="0"/>
          <a:ext cx="0" cy="0"/>
          <a:chOff x="0" y="0"/>
          <a:chExt cx="0" cy="0"/>
        </a:xfrm>
      </p:grpSpPr>
      <p:sp>
        <p:nvSpPr>
          <p:cNvPr id="10" name="Oval 9">
            <a:extLst>
              <a:ext uri="{FF2B5EF4-FFF2-40B4-BE49-F238E27FC236}">
                <a16:creationId xmlns:a16="http://schemas.microsoft.com/office/drawing/2014/main" id="{49DC33CC-E047-607F-0DC5-6DFFEC5E512E}"/>
              </a:ext>
            </a:extLst>
          </p:cNvPr>
          <p:cNvSpPr/>
          <p:nvPr userDrawn="1"/>
        </p:nvSpPr>
        <p:spPr>
          <a:xfrm>
            <a:off x="539552" y="3723393"/>
            <a:ext cx="792088" cy="792088"/>
          </a:xfrm>
          <a:prstGeom prst="ellipse">
            <a:avLst/>
          </a:prstGeom>
          <a:solidFill>
            <a:srgbClr val="525B9E"/>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Oval 7">
            <a:extLst>
              <a:ext uri="{FF2B5EF4-FFF2-40B4-BE49-F238E27FC236}">
                <a16:creationId xmlns:a16="http://schemas.microsoft.com/office/drawing/2014/main" id="{29E98EA2-3023-6062-975E-69454CFCCF60}"/>
              </a:ext>
            </a:extLst>
          </p:cNvPr>
          <p:cNvSpPr/>
          <p:nvPr userDrawn="1"/>
        </p:nvSpPr>
        <p:spPr>
          <a:xfrm>
            <a:off x="539552" y="2272965"/>
            <a:ext cx="792088" cy="792088"/>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Oval 4">
            <a:extLst>
              <a:ext uri="{FF2B5EF4-FFF2-40B4-BE49-F238E27FC236}">
                <a16:creationId xmlns:a16="http://schemas.microsoft.com/office/drawing/2014/main" id="{51C602F3-CEC0-70AF-9504-0E65CDBE188B}"/>
              </a:ext>
            </a:extLst>
          </p:cNvPr>
          <p:cNvSpPr/>
          <p:nvPr userDrawn="1"/>
        </p:nvSpPr>
        <p:spPr>
          <a:xfrm>
            <a:off x="539552" y="843558"/>
            <a:ext cx="792088" cy="792088"/>
          </a:xfrm>
          <a:prstGeom prst="ellipse">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Naslov 1"/>
          <p:cNvSpPr>
            <a:spLocks noGrp="1"/>
          </p:cNvSpPr>
          <p:nvPr>
            <p:ph type="title" hasCustomPrompt="1"/>
          </p:nvPr>
        </p:nvSpPr>
        <p:spPr>
          <a:xfrm>
            <a:off x="1619672" y="267494"/>
            <a:ext cx="7486800" cy="576064"/>
          </a:xfrm>
        </p:spPr>
        <p:txBody>
          <a:bodyPr>
            <a:noAutofit/>
          </a:bodyPr>
          <a:lstStyle>
            <a:lvl1pPr algn="l">
              <a:defRPr sz="2700" b="0" i="0" baseline="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AGENDA</a:t>
            </a:r>
          </a:p>
        </p:txBody>
      </p:sp>
      <p:sp>
        <p:nvSpPr>
          <p:cNvPr id="19" name="Ograda besedila 3"/>
          <p:cNvSpPr>
            <a:spLocks noGrp="1"/>
          </p:cNvSpPr>
          <p:nvPr>
            <p:ph type="body" sz="half" idx="10" hasCustomPrompt="1"/>
          </p:nvPr>
        </p:nvSpPr>
        <p:spPr>
          <a:xfrm>
            <a:off x="1628156" y="1429914"/>
            <a:ext cx="5841851" cy="997819"/>
          </a:xfrm>
        </p:spPr>
        <p:txBody>
          <a:bodyPr>
            <a:normAutofit/>
          </a:bodyPr>
          <a:lstStyle>
            <a:lvl1pPr marL="285750" indent="-285750" algn="l">
              <a:buClr>
                <a:srgbClr val="F09D37"/>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20" name="Ograda besedila 3"/>
          <p:cNvSpPr>
            <a:spLocks noGrp="1"/>
          </p:cNvSpPr>
          <p:nvPr>
            <p:ph type="body" sz="half" idx="24" hasCustomPrompt="1"/>
          </p:nvPr>
        </p:nvSpPr>
        <p:spPr>
          <a:xfrm>
            <a:off x="1628156" y="1059582"/>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4" name="Ograda besedila 3"/>
          <p:cNvSpPr>
            <a:spLocks noGrp="1"/>
          </p:cNvSpPr>
          <p:nvPr>
            <p:ph type="body" sz="half" idx="25" hasCustomPrompt="1"/>
          </p:nvPr>
        </p:nvSpPr>
        <p:spPr>
          <a:xfrm>
            <a:off x="1619672" y="2855939"/>
            <a:ext cx="5841851" cy="997819"/>
          </a:xfrm>
        </p:spPr>
        <p:txBody>
          <a:bodyPr>
            <a:normAutofit/>
          </a:bodyPr>
          <a:lstStyle>
            <a:lvl1pPr marL="285750" indent="-285750" algn="l">
              <a:buClr>
                <a:srgbClr val="419588"/>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5" name="Ograda besedila 3"/>
          <p:cNvSpPr>
            <a:spLocks noGrp="1"/>
          </p:cNvSpPr>
          <p:nvPr>
            <p:ph type="body" sz="half" idx="26" hasCustomPrompt="1"/>
          </p:nvPr>
        </p:nvSpPr>
        <p:spPr>
          <a:xfrm>
            <a:off x="1619672" y="2485607"/>
            <a:ext cx="5841851" cy="504056"/>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6" name="Ograda besedila 3"/>
          <p:cNvSpPr>
            <a:spLocks noGrp="1"/>
          </p:cNvSpPr>
          <p:nvPr>
            <p:ph type="body" sz="half" idx="27" hasCustomPrompt="1"/>
          </p:nvPr>
        </p:nvSpPr>
        <p:spPr>
          <a:xfrm>
            <a:off x="1628156" y="4155926"/>
            <a:ext cx="5841851" cy="737506"/>
          </a:xfrm>
        </p:spPr>
        <p:txBody>
          <a:bodyPr>
            <a:normAutofit/>
          </a:bodyPr>
          <a:lstStyle>
            <a:lvl1pPr marL="285750" indent="-285750" algn="l">
              <a:buClr>
                <a:srgbClr val="525B9E"/>
              </a:buClr>
              <a:buFont typeface="Arial" panose="020B0604020202020204" pitchFamily="34" charset="0"/>
              <a:buChar char="•"/>
              <a:defRPr lang="en-US" sz="1500" b="0"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Insert text here</a:t>
            </a:r>
          </a:p>
        </p:txBody>
      </p:sp>
      <p:sp>
        <p:nvSpPr>
          <p:cNvPr id="37" name="Ograda besedila 3"/>
          <p:cNvSpPr>
            <a:spLocks noGrp="1"/>
          </p:cNvSpPr>
          <p:nvPr>
            <p:ph type="body" sz="half" idx="28" hasCustomPrompt="1"/>
          </p:nvPr>
        </p:nvSpPr>
        <p:spPr>
          <a:xfrm>
            <a:off x="1628156" y="3912184"/>
            <a:ext cx="5841851" cy="372557"/>
          </a:xfrm>
        </p:spPr>
        <p:txBody>
          <a:bodyPr>
            <a:normAutofit/>
          </a:bodyPr>
          <a:lstStyle>
            <a:lvl1pPr marL="0" indent="0" algn="l">
              <a:buFont typeface="Arial" panose="020B0604020202020204" pitchFamily="34" charset="0"/>
              <a:buNone/>
              <a:defRPr lang="en-US" sz="1500" b="1" i="0" baseline="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Section title goes here</a:t>
            </a:r>
          </a:p>
        </p:txBody>
      </p:sp>
      <p:sp>
        <p:nvSpPr>
          <p:cNvPr id="38" name="Ograda besedila 3"/>
          <p:cNvSpPr>
            <a:spLocks noGrp="1"/>
          </p:cNvSpPr>
          <p:nvPr>
            <p:ph type="body" sz="half" idx="29" hasCustomPrompt="1"/>
          </p:nvPr>
        </p:nvSpPr>
        <p:spPr>
          <a:xfrm>
            <a:off x="611560" y="2485608"/>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02</a:t>
            </a:r>
          </a:p>
        </p:txBody>
      </p:sp>
      <p:sp>
        <p:nvSpPr>
          <p:cNvPr id="39" name="Ograda besedila 3"/>
          <p:cNvSpPr>
            <a:spLocks noGrp="1"/>
          </p:cNvSpPr>
          <p:nvPr>
            <p:ph type="body" sz="half" idx="30" hasCustomPrompt="1"/>
          </p:nvPr>
        </p:nvSpPr>
        <p:spPr>
          <a:xfrm>
            <a:off x="602357" y="1059582"/>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01</a:t>
            </a:r>
          </a:p>
        </p:txBody>
      </p:sp>
      <p:sp>
        <p:nvSpPr>
          <p:cNvPr id="40" name="Ograda besedila 3"/>
          <p:cNvSpPr>
            <a:spLocks noGrp="1"/>
          </p:cNvSpPr>
          <p:nvPr>
            <p:ph type="body" sz="half" idx="31" hasCustomPrompt="1"/>
          </p:nvPr>
        </p:nvSpPr>
        <p:spPr>
          <a:xfrm>
            <a:off x="611560" y="3913296"/>
            <a:ext cx="648072" cy="370332"/>
          </a:xfrm>
        </p:spPr>
        <p:txBody>
          <a:bodyPr>
            <a:normAutofit/>
          </a:bodyPr>
          <a:lstStyle>
            <a:lvl1pPr marL="0" indent="0" algn="ctr">
              <a:buFont typeface="Arial" panose="020B0604020202020204" pitchFamily="34" charset="0"/>
              <a:buNone/>
              <a:defRPr lang="en-US" sz="2000" b="1" i="0" baseline="0" smtClean="0">
                <a:solidFill>
                  <a:srgbClr val="F3F3F6"/>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03</a:t>
            </a:r>
          </a:p>
        </p:txBody>
      </p:sp>
      <p:pic>
        <p:nvPicPr>
          <p:cNvPr id="14" name="Picture 13">
            <a:extLst>
              <a:ext uri="{FF2B5EF4-FFF2-40B4-BE49-F238E27FC236}">
                <a16:creationId xmlns:a16="http://schemas.microsoft.com/office/drawing/2014/main" id="{67375FC2-44E4-65C0-BEC2-84B5F901C0B9}"/>
              </a:ext>
            </a:extLst>
          </p:cNvPr>
          <p:cNvPicPr>
            <a:picLocks noChangeAspect="1"/>
          </p:cNvPicPr>
          <p:nvPr userDrawn="1"/>
        </p:nvPicPr>
        <p:blipFill>
          <a:blip r:embed="rId2"/>
          <a:stretch>
            <a:fillRect/>
          </a:stretch>
        </p:blipFill>
        <p:spPr>
          <a:xfrm rot="2248129">
            <a:off x="8169811" y="-433346"/>
            <a:ext cx="634507" cy="1208584"/>
          </a:xfrm>
          <a:prstGeom prst="rect">
            <a:avLst/>
          </a:prstGeom>
        </p:spPr>
      </p:pic>
      <p:pic>
        <p:nvPicPr>
          <p:cNvPr id="15" name="Picture 14">
            <a:extLst>
              <a:ext uri="{FF2B5EF4-FFF2-40B4-BE49-F238E27FC236}">
                <a16:creationId xmlns:a16="http://schemas.microsoft.com/office/drawing/2014/main" id="{3372B887-4739-975F-7AEA-D44EEB319D3C}"/>
              </a:ext>
            </a:extLst>
          </p:cNvPr>
          <p:cNvPicPr>
            <a:picLocks noChangeAspect="1"/>
          </p:cNvPicPr>
          <p:nvPr userDrawn="1"/>
        </p:nvPicPr>
        <p:blipFill>
          <a:blip r:embed="rId3"/>
          <a:stretch>
            <a:fillRect/>
          </a:stretch>
        </p:blipFill>
        <p:spPr>
          <a:xfrm>
            <a:off x="8541643" y="1033470"/>
            <a:ext cx="333408" cy="333408"/>
          </a:xfrm>
          <a:prstGeom prst="rect">
            <a:avLst/>
          </a:prstGeom>
        </p:spPr>
      </p:pic>
      <p:pic>
        <p:nvPicPr>
          <p:cNvPr id="16" name="Picture 15">
            <a:extLst>
              <a:ext uri="{FF2B5EF4-FFF2-40B4-BE49-F238E27FC236}">
                <a16:creationId xmlns:a16="http://schemas.microsoft.com/office/drawing/2014/main" id="{C29E243E-137E-DADE-1062-B452C625F169}"/>
              </a:ext>
            </a:extLst>
          </p:cNvPr>
          <p:cNvPicPr>
            <a:picLocks noChangeAspect="1"/>
          </p:cNvPicPr>
          <p:nvPr userDrawn="1"/>
        </p:nvPicPr>
        <p:blipFill>
          <a:blip r:embed="rId4"/>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42718845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and Content Slide ">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17254" y="351396"/>
            <a:ext cx="9144000" cy="857250"/>
          </a:xfrm>
        </p:spPr>
        <p:txBody>
          <a:bodyPr>
            <a:normAutofit/>
          </a:bodyPr>
          <a:lstStyle>
            <a:lvl1pPr algn="ctr">
              <a:defRPr sz="2700" b="0" i="0">
                <a:solidFill>
                  <a:srgbClr val="092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3" name="Ograda besedila 3">
            <a:extLst>
              <a:ext uri="{FF2B5EF4-FFF2-40B4-BE49-F238E27FC236}">
                <a16:creationId xmlns:a16="http://schemas.microsoft.com/office/drawing/2014/main" id="{9ABBAB80-79DA-4CA6-4613-57E7AACC9AEF}"/>
              </a:ext>
            </a:extLst>
          </p:cNvPr>
          <p:cNvSpPr>
            <a:spLocks noGrp="1"/>
          </p:cNvSpPr>
          <p:nvPr>
            <p:ph type="body" sz="half" idx="10"/>
          </p:nvPr>
        </p:nvSpPr>
        <p:spPr>
          <a:xfrm>
            <a:off x="2159732" y="1419622"/>
            <a:ext cx="4860540" cy="2952328"/>
          </a:xfrm>
        </p:spPr>
        <p:txBody>
          <a:bodyPr>
            <a:normAutofit/>
          </a:bodyPr>
          <a:lstStyle>
            <a:lvl1pPr marL="0" indent="0" algn="l">
              <a:buClr>
                <a:srgbClr val="8A3373"/>
              </a:buClr>
              <a:buSzPct val="100000"/>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F45C80E0-DA4F-897D-F661-5ED32AE93C95}"/>
              </a:ext>
            </a:extLst>
          </p:cNvPr>
          <p:cNvPicPr>
            <a:picLocks noChangeAspect="1"/>
          </p:cNvPicPr>
          <p:nvPr userDrawn="1"/>
        </p:nvPicPr>
        <p:blipFill>
          <a:blip r:embed="rId2"/>
          <a:stretch>
            <a:fillRect/>
          </a:stretch>
        </p:blipFill>
        <p:spPr>
          <a:xfrm rot="2248129">
            <a:off x="302154" y="4296254"/>
            <a:ext cx="634507" cy="1208584"/>
          </a:xfrm>
          <a:prstGeom prst="rect">
            <a:avLst/>
          </a:prstGeom>
        </p:spPr>
      </p:pic>
      <p:pic>
        <p:nvPicPr>
          <p:cNvPr id="9" name="Picture 8">
            <a:extLst>
              <a:ext uri="{FF2B5EF4-FFF2-40B4-BE49-F238E27FC236}">
                <a16:creationId xmlns:a16="http://schemas.microsoft.com/office/drawing/2014/main" id="{804AE6BB-AE00-EFE0-E012-E948D95BD628}"/>
              </a:ext>
            </a:extLst>
          </p:cNvPr>
          <p:cNvPicPr>
            <a:picLocks noChangeAspect="1"/>
          </p:cNvPicPr>
          <p:nvPr userDrawn="1"/>
        </p:nvPicPr>
        <p:blipFill>
          <a:blip r:embed="rId3"/>
          <a:stretch>
            <a:fillRect/>
          </a:stretch>
        </p:blipFill>
        <p:spPr>
          <a:xfrm rot="19730288">
            <a:off x="8096857" y="-369681"/>
            <a:ext cx="654078" cy="1318877"/>
          </a:xfrm>
          <a:prstGeom prst="rect">
            <a:avLst/>
          </a:prstGeom>
        </p:spPr>
      </p:pic>
      <p:pic>
        <p:nvPicPr>
          <p:cNvPr id="10" name="Picture 9">
            <a:extLst>
              <a:ext uri="{FF2B5EF4-FFF2-40B4-BE49-F238E27FC236}">
                <a16:creationId xmlns:a16="http://schemas.microsoft.com/office/drawing/2014/main" id="{5A347435-C584-E42A-3193-DB266597BC94}"/>
              </a:ext>
            </a:extLst>
          </p:cNvPr>
          <p:cNvPicPr>
            <a:picLocks noChangeAspect="1"/>
          </p:cNvPicPr>
          <p:nvPr userDrawn="1"/>
        </p:nvPicPr>
        <p:blipFill>
          <a:blip r:embed="rId4"/>
          <a:stretch>
            <a:fillRect/>
          </a:stretch>
        </p:blipFill>
        <p:spPr>
          <a:xfrm>
            <a:off x="1052049" y="530028"/>
            <a:ext cx="474955" cy="474955"/>
          </a:xfrm>
          <a:prstGeom prst="rect">
            <a:avLst/>
          </a:prstGeom>
        </p:spPr>
      </p:pic>
      <p:pic>
        <p:nvPicPr>
          <p:cNvPr id="11" name="Picture 10">
            <a:extLst>
              <a:ext uri="{FF2B5EF4-FFF2-40B4-BE49-F238E27FC236}">
                <a16:creationId xmlns:a16="http://schemas.microsoft.com/office/drawing/2014/main" id="{158B6BF7-77E9-3512-2AFF-6580B3910228}"/>
              </a:ext>
            </a:extLst>
          </p:cNvPr>
          <p:cNvPicPr>
            <a:picLocks noChangeAspect="1"/>
          </p:cNvPicPr>
          <p:nvPr userDrawn="1"/>
        </p:nvPicPr>
        <p:blipFill>
          <a:blip r:embed="rId5"/>
          <a:stretch>
            <a:fillRect/>
          </a:stretch>
        </p:blipFill>
        <p:spPr>
          <a:xfrm>
            <a:off x="563445" y="221485"/>
            <a:ext cx="653667" cy="653667"/>
          </a:xfrm>
          <a:prstGeom prst="rect">
            <a:avLst/>
          </a:prstGeom>
        </p:spPr>
      </p:pic>
      <p:pic>
        <p:nvPicPr>
          <p:cNvPr id="12" name="Picture 11">
            <a:extLst>
              <a:ext uri="{FF2B5EF4-FFF2-40B4-BE49-F238E27FC236}">
                <a16:creationId xmlns:a16="http://schemas.microsoft.com/office/drawing/2014/main" id="{FBC3192C-3E3A-F1D5-A7AA-1CE4DD7F9DF3}"/>
              </a:ext>
            </a:extLst>
          </p:cNvPr>
          <p:cNvPicPr>
            <a:picLocks noChangeAspect="1"/>
          </p:cNvPicPr>
          <p:nvPr userDrawn="1"/>
        </p:nvPicPr>
        <p:blipFill>
          <a:blip r:embed="rId6"/>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2868113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and two content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3816424" cy="1069628"/>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16" name="Ograda besedila 3"/>
          <p:cNvSpPr>
            <a:spLocks noGrp="1"/>
          </p:cNvSpPr>
          <p:nvPr>
            <p:ph type="body" sz="half" idx="10"/>
          </p:nvPr>
        </p:nvSpPr>
        <p:spPr>
          <a:xfrm>
            <a:off x="817240"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7" name="Ograda besedila 3"/>
          <p:cNvSpPr>
            <a:spLocks noGrp="1"/>
          </p:cNvSpPr>
          <p:nvPr>
            <p:ph type="body" sz="half" idx="11"/>
          </p:nvPr>
        </p:nvSpPr>
        <p:spPr>
          <a:xfrm>
            <a:off x="5004048" y="1776215"/>
            <a:ext cx="3816424"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pic>
        <p:nvPicPr>
          <p:cNvPr id="6" name="Picture 5">
            <a:extLst>
              <a:ext uri="{FF2B5EF4-FFF2-40B4-BE49-F238E27FC236}">
                <a16:creationId xmlns:a16="http://schemas.microsoft.com/office/drawing/2014/main" id="{0938EC1A-8805-9C1D-FCD0-B0F2898CBFCB}"/>
              </a:ext>
            </a:extLst>
          </p:cNvPr>
          <p:cNvPicPr>
            <a:picLocks noChangeAspect="1"/>
          </p:cNvPicPr>
          <p:nvPr userDrawn="1"/>
        </p:nvPicPr>
        <p:blipFill>
          <a:blip r:embed="rId3"/>
          <a:stretch>
            <a:fillRect/>
          </a:stretch>
        </p:blipFill>
        <p:spPr>
          <a:xfrm>
            <a:off x="4932040" y="-524594"/>
            <a:ext cx="1080120" cy="1080120"/>
          </a:xfrm>
          <a:prstGeom prst="rect">
            <a:avLst/>
          </a:prstGeom>
        </p:spPr>
      </p:pic>
      <p:pic>
        <p:nvPicPr>
          <p:cNvPr id="8" name="Picture 7">
            <a:extLst>
              <a:ext uri="{FF2B5EF4-FFF2-40B4-BE49-F238E27FC236}">
                <a16:creationId xmlns:a16="http://schemas.microsoft.com/office/drawing/2014/main" id="{2F2FE18A-EA33-50C6-97B5-5D25E03B7F93}"/>
              </a:ext>
            </a:extLst>
          </p:cNvPr>
          <p:cNvPicPr>
            <a:picLocks noChangeAspect="1"/>
          </p:cNvPicPr>
          <p:nvPr userDrawn="1"/>
        </p:nvPicPr>
        <p:blipFill>
          <a:blip r:embed="rId4"/>
          <a:stretch>
            <a:fillRect/>
          </a:stretch>
        </p:blipFill>
        <p:spPr>
          <a:xfrm rot="19730288">
            <a:off x="7433758" y="430901"/>
            <a:ext cx="654078" cy="1318877"/>
          </a:xfrm>
          <a:prstGeom prst="rect">
            <a:avLst/>
          </a:prstGeom>
        </p:spPr>
      </p:pic>
    </p:spTree>
    <p:extLst>
      <p:ext uri="{BB962C8B-B14F-4D97-AF65-F5344CB8AC3E}">
        <p14:creationId xmlns:p14="http://schemas.microsoft.com/office/powerpoint/2010/main" val="34121406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Title and three contents Slide">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817240" y="555526"/>
            <a:ext cx="6059016" cy="720080"/>
          </a:xfrm>
        </p:spPr>
        <p:txBody>
          <a:bodyPr>
            <a:norm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pic>
        <p:nvPicPr>
          <p:cNvPr id="4" name="Picture 3">
            <a:extLst>
              <a:ext uri="{FF2B5EF4-FFF2-40B4-BE49-F238E27FC236}">
                <a16:creationId xmlns:a16="http://schemas.microsoft.com/office/drawing/2014/main" id="{73A6C7E7-989B-7B29-B722-328F33960862}"/>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3" name="Rounded Rectangle 2">
            <a:extLst>
              <a:ext uri="{FF2B5EF4-FFF2-40B4-BE49-F238E27FC236}">
                <a16:creationId xmlns:a16="http://schemas.microsoft.com/office/drawing/2014/main" id="{2288750C-E751-0532-FB20-082EB3C487CF}"/>
              </a:ext>
            </a:extLst>
          </p:cNvPr>
          <p:cNvSpPr/>
          <p:nvPr userDrawn="1"/>
        </p:nvSpPr>
        <p:spPr>
          <a:xfrm>
            <a:off x="817240" y="1632199"/>
            <a:ext cx="2118320" cy="2667743"/>
          </a:xfrm>
          <a:prstGeom prst="roundRect">
            <a:avLst/>
          </a:prstGeom>
          <a:solidFill>
            <a:srgbClr val="F09D37"/>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Rounded Rectangle 4">
            <a:extLst>
              <a:ext uri="{FF2B5EF4-FFF2-40B4-BE49-F238E27FC236}">
                <a16:creationId xmlns:a16="http://schemas.microsoft.com/office/drawing/2014/main" id="{EFD1826E-A671-F22C-120A-622B178EAFE1}"/>
              </a:ext>
            </a:extLst>
          </p:cNvPr>
          <p:cNvSpPr/>
          <p:nvPr userDrawn="1"/>
        </p:nvSpPr>
        <p:spPr>
          <a:xfrm>
            <a:off x="3460472" y="1632199"/>
            <a:ext cx="2118320" cy="2667743"/>
          </a:xfrm>
          <a:prstGeom prst="roundRect">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ounded Rectangle 5">
            <a:extLst>
              <a:ext uri="{FF2B5EF4-FFF2-40B4-BE49-F238E27FC236}">
                <a16:creationId xmlns:a16="http://schemas.microsoft.com/office/drawing/2014/main" id="{D0FF6974-097D-2767-9924-A4B7EE4B0D66}"/>
              </a:ext>
            </a:extLst>
          </p:cNvPr>
          <p:cNvSpPr/>
          <p:nvPr userDrawn="1"/>
        </p:nvSpPr>
        <p:spPr>
          <a:xfrm>
            <a:off x="6103704" y="1632199"/>
            <a:ext cx="2118320" cy="2667743"/>
          </a:xfrm>
          <a:prstGeom prst="roundRect">
            <a:avLst/>
          </a:prstGeom>
          <a:solidFill>
            <a:srgbClr val="4995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Ograda besedila 3"/>
          <p:cNvSpPr>
            <a:spLocks noGrp="1"/>
          </p:cNvSpPr>
          <p:nvPr>
            <p:ph type="body" sz="half" idx="10"/>
          </p:nvPr>
        </p:nvSpPr>
        <p:spPr>
          <a:xfrm>
            <a:off x="817240" y="1776215"/>
            <a:ext cx="2118320" cy="2523727"/>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7" name="Ograda besedila 3">
            <a:extLst>
              <a:ext uri="{FF2B5EF4-FFF2-40B4-BE49-F238E27FC236}">
                <a16:creationId xmlns:a16="http://schemas.microsoft.com/office/drawing/2014/main" id="{5432FE5D-73CA-00C3-BA15-57F69120E0E6}"/>
              </a:ext>
            </a:extLst>
          </p:cNvPr>
          <p:cNvSpPr>
            <a:spLocks noGrp="1"/>
          </p:cNvSpPr>
          <p:nvPr>
            <p:ph type="body" sz="half" idx="11"/>
          </p:nvPr>
        </p:nvSpPr>
        <p:spPr>
          <a:xfrm>
            <a:off x="3449961" y="1776215"/>
            <a:ext cx="2118320" cy="252372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8" name="Ograda besedila 3">
            <a:extLst>
              <a:ext uri="{FF2B5EF4-FFF2-40B4-BE49-F238E27FC236}">
                <a16:creationId xmlns:a16="http://schemas.microsoft.com/office/drawing/2014/main" id="{1A9574DE-90C7-78C9-8D74-C4BB2ECFDA2E}"/>
              </a:ext>
            </a:extLst>
          </p:cNvPr>
          <p:cNvSpPr>
            <a:spLocks noGrp="1"/>
          </p:cNvSpPr>
          <p:nvPr>
            <p:ph type="body" sz="half" idx="12"/>
          </p:nvPr>
        </p:nvSpPr>
        <p:spPr>
          <a:xfrm>
            <a:off x="6103704" y="1776215"/>
            <a:ext cx="2118320" cy="2523727"/>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Tree>
    <p:extLst>
      <p:ext uri="{BB962C8B-B14F-4D97-AF65-F5344CB8AC3E}">
        <p14:creationId xmlns:p14="http://schemas.microsoft.com/office/powerpoint/2010/main" val="3620703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 two contents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8B507BB-CC41-C97F-DCCE-254954FCDC18}"/>
              </a:ext>
            </a:extLst>
          </p:cNvPr>
          <p:cNvSpPr/>
          <p:nvPr userDrawn="1"/>
        </p:nvSpPr>
        <p:spPr>
          <a:xfrm>
            <a:off x="83101" y="0"/>
            <a:ext cx="2916238"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Picture Placeholder 7"/>
          <p:cNvSpPr>
            <a:spLocks noGrp="1"/>
          </p:cNvSpPr>
          <p:nvPr>
            <p:ph type="pic" sz="quarter" idx="11"/>
          </p:nvPr>
        </p:nvSpPr>
        <p:spPr>
          <a:xfrm>
            <a:off x="300565" y="-339502"/>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
        <p:nvSpPr>
          <p:cNvPr id="2" name="Naslov 1"/>
          <p:cNvSpPr>
            <a:spLocks noGrp="1"/>
          </p:cNvSpPr>
          <p:nvPr>
            <p:ph type="title" hasCustomPrompt="1"/>
          </p:nvPr>
        </p:nvSpPr>
        <p:spPr>
          <a:xfrm>
            <a:off x="3995936" y="339502"/>
            <a:ext cx="4847499"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011959"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B2D489F9-EDD7-714A-87D5-CC2FDCF98F40}"/>
              </a:ext>
            </a:extLst>
          </p:cNvPr>
          <p:cNvSpPr>
            <a:spLocks noGrp="1"/>
          </p:cNvSpPr>
          <p:nvPr>
            <p:ph type="body" sz="half" idx="12"/>
          </p:nvPr>
        </p:nvSpPr>
        <p:spPr>
          <a:xfrm>
            <a:off x="6489407" y="1220343"/>
            <a:ext cx="2360241" cy="3151608"/>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E157AB49-221C-D059-B987-3C846654AC4C}"/>
              </a:ext>
            </a:extLst>
          </p:cNvPr>
          <p:cNvPicPr>
            <a:picLocks noChangeAspect="1"/>
          </p:cNvPicPr>
          <p:nvPr userDrawn="1"/>
        </p:nvPicPr>
        <p:blipFill>
          <a:blip r:embed="rId2"/>
          <a:stretch>
            <a:fillRect/>
          </a:stretch>
        </p:blipFill>
        <p:spPr>
          <a:xfrm>
            <a:off x="183358" y="4482954"/>
            <a:ext cx="490795" cy="490795"/>
          </a:xfrm>
          <a:prstGeom prst="rect">
            <a:avLst/>
          </a:prstGeom>
        </p:spPr>
      </p:pic>
      <p:sp>
        <p:nvSpPr>
          <p:cNvPr id="10" name="Oval 9">
            <a:extLst>
              <a:ext uri="{FF2B5EF4-FFF2-40B4-BE49-F238E27FC236}">
                <a16:creationId xmlns:a16="http://schemas.microsoft.com/office/drawing/2014/main" id="{71CC241C-FF67-3896-84B4-8A68DC180067}"/>
              </a:ext>
            </a:extLst>
          </p:cNvPr>
          <p:cNvSpPr/>
          <p:nvPr userDrawn="1"/>
        </p:nvSpPr>
        <p:spPr>
          <a:xfrm>
            <a:off x="8676438" y="172505"/>
            <a:ext cx="333993" cy="333993"/>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2" name="Picture 11">
            <a:extLst>
              <a:ext uri="{FF2B5EF4-FFF2-40B4-BE49-F238E27FC236}">
                <a16:creationId xmlns:a16="http://schemas.microsoft.com/office/drawing/2014/main" id="{8E2D28C9-45E3-4439-B9EE-38A6925C1589}"/>
              </a:ext>
            </a:extLst>
          </p:cNvPr>
          <p:cNvPicPr>
            <a:picLocks noChangeAspect="1"/>
          </p:cNvPicPr>
          <p:nvPr userDrawn="1"/>
        </p:nvPicPr>
        <p:blipFill>
          <a:blip r:embed="rId3"/>
          <a:stretch>
            <a:fillRect/>
          </a:stretch>
        </p:blipFill>
        <p:spPr>
          <a:xfrm>
            <a:off x="7668344" y="4543999"/>
            <a:ext cx="1133273" cy="290442"/>
          </a:xfrm>
          <a:prstGeom prst="rect">
            <a:avLst/>
          </a:prstGeom>
        </p:spPr>
      </p:pic>
    </p:spTree>
    <p:extLst>
      <p:ext uri="{BB962C8B-B14F-4D97-AF65-F5344CB8AC3E}">
        <p14:creationId xmlns:p14="http://schemas.microsoft.com/office/powerpoint/2010/main" val="379004071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 two contents + picture (right)">
    <p:spTree>
      <p:nvGrpSpPr>
        <p:cNvPr id="1" name=""/>
        <p:cNvGrpSpPr/>
        <p:nvPr/>
      </p:nvGrpSpPr>
      <p:grpSpPr>
        <a:xfrm>
          <a:off x="0" y="0"/>
          <a:ext cx="0" cy="0"/>
          <a:chOff x="0" y="0"/>
          <a:chExt cx="0" cy="0"/>
        </a:xfrm>
      </p:grpSpPr>
      <p:sp>
        <p:nvSpPr>
          <p:cNvPr id="2" name="Naslov 1"/>
          <p:cNvSpPr>
            <a:spLocks noGrp="1"/>
          </p:cNvSpPr>
          <p:nvPr>
            <p:ph type="title" hasCustomPrompt="1"/>
          </p:nvPr>
        </p:nvSpPr>
        <p:spPr>
          <a:xfrm>
            <a:off x="411559" y="509069"/>
            <a:ext cx="4648915" cy="52079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4" name="Ograda besedila 3"/>
          <p:cNvSpPr>
            <a:spLocks noGrp="1"/>
          </p:cNvSpPr>
          <p:nvPr>
            <p:ph type="body" sz="half" idx="2"/>
          </p:nvPr>
        </p:nvSpPr>
        <p:spPr>
          <a:xfrm>
            <a:off x="411559" y="1220342"/>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sp>
        <p:nvSpPr>
          <p:cNvPr id="11" name="Ograda besedila 3">
            <a:extLst>
              <a:ext uri="{FF2B5EF4-FFF2-40B4-BE49-F238E27FC236}">
                <a16:creationId xmlns:a16="http://schemas.microsoft.com/office/drawing/2014/main" id="{2C9CB493-0F17-5A45-A76A-D31A98A52619}"/>
              </a:ext>
            </a:extLst>
          </p:cNvPr>
          <p:cNvSpPr>
            <a:spLocks noGrp="1"/>
          </p:cNvSpPr>
          <p:nvPr>
            <p:ph type="body" sz="half" idx="12"/>
          </p:nvPr>
        </p:nvSpPr>
        <p:spPr>
          <a:xfrm>
            <a:off x="2806333" y="1220341"/>
            <a:ext cx="2254141" cy="3223617"/>
          </a:xfrm>
        </p:spPr>
        <p:txBody>
          <a:bodyPr>
            <a:normAutofit/>
          </a:bodyPr>
          <a:lstStyle>
            <a:lvl1pPr marL="171450" indent="-171450" algn="l">
              <a:buClr>
                <a:srgbClr val="525B9E"/>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9" name="Picture 8">
            <a:extLst>
              <a:ext uri="{FF2B5EF4-FFF2-40B4-BE49-F238E27FC236}">
                <a16:creationId xmlns:a16="http://schemas.microsoft.com/office/drawing/2014/main" id="{FE9D718C-DD6C-79C7-B56D-06453B03AE96}"/>
              </a:ext>
            </a:extLst>
          </p:cNvPr>
          <p:cNvPicPr>
            <a:picLocks noChangeAspect="1"/>
          </p:cNvPicPr>
          <p:nvPr userDrawn="1"/>
        </p:nvPicPr>
        <p:blipFill>
          <a:blip r:embed="rId2"/>
          <a:stretch>
            <a:fillRect/>
          </a:stretch>
        </p:blipFill>
        <p:spPr>
          <a:xfrm rot="19871050">
            <a:off x="5164210" y="3749423"/>
            <a:ext cx="424157" cy="807918"/>
          </a:xfrm>
          <a:prstGeom prst="rect">
            <a:avLst/>
          </a:prstGeom>
        </p:spPr>
      </p:pic>
      <p:pic>
        <p:nvPicPr>
          <p:cNvPr id="10" name="Picture 9">
            <a:extLst>
              <a:ext uri="{FF2B5EF4-FFF2-40B4-BE49-F238E27FC236}">
                <a16:creationId xmlns:a16="http://schemas.microsoft.com/office/drawing/2014/main" id="{5F27AF02-FB44-1336-FE2E-6E4F282B672A}"/>
              </a:ext>
            </a:extLst>
          </p:cNvPr>
          <p:cNvPicPr>
            <a:picLocks noChangeAspect="1"/>
          </p:cNvPicPr>
          <p:nvPr userDrawn="1"/>
        </p:nvPicPr>
        <p:blipFill>
          <a:blip r:embed="rId3"/>
          <a:stretch>
            <a:fillRect/>
          </a:stretch>
        </p:blipFill>
        <p:spPr>
          <a:xfrm>
            <a:off x="4705155" y="159465"/>
            <a:ext cx="374494" cy="374494"/>
          </a:xfrm>
          <a:prstGeom prst="rect">
            <a:avLst/>
          </a:prstGeom>
        </p:spPr>
      </p:pic>
      <p:pic>
        <p:nvPicPr>
          <p:cNvPr id="12" name="Picture 11">
            <a:extLst>
              <a:ext uri="{FF2B5EF4-FFF2-40B4-BE49-F238E27FC236}">
                <a16:creationId xmlns:a16="http://schemas.microsoft.com/office/drawing/2014/main" id="{25A19970-5E02-97ED-288D-B5C8870185B7}"/>
              </a:ext>
            </a:extLst>
          </p:cNvPr>
          <p:cNvPicPr>
            <a:picLocks noChangeAspect="1"/>
          </p:cNvPicPr>
          <p:nvPr userDrawn="1"/>
        </p:nvPicPr>
        <p:blipFill>
          <a:blip r:embed="rId4"/>
          <a:stretch>
            <a:fillRect/>
          </a:stretch>
        </p:blipFill>
        <p:spPr>
          <a:xfrm>
            <a:off x="411559" y="4543999"/>
            <a:ext cx="1133273" cy="290442"/>
          </a:xfrm>
          <a:prstGeom prst="rect">
            <a:avLst/>
          </a:prstGeom>
        </p:spPr>
      </p:pic>
      <p:sp>
        <p:nvSpPr>
          <p:cNvPr id="5" name="Picture Placeholder 7">
            <a:extLst>
              <a:ext uri="{FF2B5EF4-FFF2-40B4-BE49-F238E27FC236}">
                <a16:creationId xmlns:a16="http://schemas.microsoft.com/office/drawing/2014/main" id="{23A18B1B-7280-5735-A17A-0745752DD3E7}"/>
              </a:ext>
            </a:extLst>
          </p:cNvPr>
          <p:cNvSpPr>
            <a:spLocks noGrp="1"/>
          </p:cNvSpPr>
          <p:nvPr>
            <p:ph type="pic" sz="quarter" idx="11"/>
          </p:nvPr>
        </p:nvSpPr>
        <p:spPr>
          <a:xfrm>
            <a:off x="5436096" y="-329471"/>
            <a:ext cx="3356153" cy="5143500"/>
          </a:xfrm>
          <a:prstGeom prst="roundRect">
            <a:avLst/>
          </a:prstGeom>
        </p:spPr>
        <p:txBody>
          <a:bodyPr>
            <a:normAutofit/>
          </a:bodyPr>
          <a:lstStyle>
            <a:lvl1pPr marL="171450" indent="-171450">
              <a:buClr>
                <a:srgbClr val="09203C"/>
              </a:buClr>
              <a:buFont typeface="Arial" panose="020B0604020202020204" pitchFamily="34" charset="0"/>
              <a:buChar char="•"/>
              <a:defRPr sz="1000" b="0" i="0">
                <a:latin typeface="Arial Nova" panose="020B0504020202020204" pitchFamily="34" charset="0"/>
                <a:ea typeface="Arial Nova" panose="020B0504020202020204" pitchFamily="34" charset="0"/>
                <a:cs typeface="Arial" panose="020B0604020202020204" pitchFamily="34" charset="0"/>
              </a:defRPr>
            </a:lvl1pPr>
          </a:lstStyle>
          <a:p>
            <a:endParaRPr lang="en-US" dirty="0"/>
          </a:p>
          <a:p>
            <a:endParaRPr lang="en-US" dirty="0"/>
          </a:p>
          <a:p>
            <a:r>
              <a:rPr lang="en-US" dirty="0"/>
              <a:t>Insert picture here</a:t>
            </a:r>
          </a:p>
        </p:txBody>
      </p:sp>
    </p:spTree>
    <p:extLst>
      <p:ext uri="{BB962C8B-B14F-4D97-AF65-F5344CB8AC3E}">
        <p14:creationId xmlns:p14="http://schemas.microsoft.com/office/powerpoint/2010/main" val="352770741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 one content + picture (lef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5682FAF5-385C-F260-CC1F-5438FFC959CB}"/>
              </a:ext>
            </a:extLst>
          </p:cNvPr>
          <p:cNvSpPr/>
          <p:nvPr userDrawn="1"/>
        </p:nvSpPr>
        <p:spPr>
          <a:xfrm>
            <a:off x="34082" y="-2769"/>
            <a:ext cx="4429397"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Picture Placeholder 7"/>
          <p:cNvSpPr>
            <a:spLocks noGrp="1"/>
          </p:cNvSpPr>
          <p:nvPr>
            <p:ph type="pic" sz="quarter" idx="11" hasCustomPrompt="1"/>
          </p:nvPr>
        </p:nvSpPr>
        <p:spPr>
          <a:xfrm>
            <a:off x="465307"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
        <p:nvSpPr>
          <p:cNvPr id="2" name="Naslov 1"/>
          <p:cNvSpPr>
            <a:spLocks noGrp="1"/>
          </p:cNvSpPr>
          <p:nvPr>
            <p:ph type="title" hasCustomPrompt="1"/>
          </p:nvPr>
        </p:nvSpPr>
        <p:spPr>
          <a:xfrm>
            <a:off x="5364088" y="267493"/>
            <a:ext cx="3024336" cy="945398"/>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9743553E-71DB-0143-8808-CE1BF3FF699A}"/>
              </a:ext>
            </a:extLst>
          </p:cNvPr>
          <p:cNvSpPr>
            <a:spLocks noGrp="1"/>
          </p:cNvSpPr>
          <p:nvPr>
            <p:ph type="body" sz="half" idx="12"/>
          </p:nvPr>
        </p:nvSpPr>
        <p:spPr>
          <a:xfrm>
            <a:off x="5380111" y="1419623"/>
            <a:ext cx="3024330" cy="3168351"/>
          </a:xfrm>
        </p:spPr>
        <p:txBody>
          <a:bodyPr>
            <a:normAutofit/>
          </a:bodyPr>
          <a:lstStyle>
            <a:lvl1pPr marL="171450" indent="-171450" algn="l">
              <a:buClr>
                <a:srgbClr val="F09D37"/>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4" name="Picture 3">
            <a:extLst>
              <a:ext uri="{FF2B5EF4-FFF2-40B4-BE49-F238E27FC236}">
                <a16:creationId xmlns:a16="http://schemas.microsoft.com/office/drawing/2014/main" id="{996F181A-3064-A130-52ED-4E851BEBF321}"/>
              </a:ext>
            </a:extLst>
          </p:cNvPr>
          <p:cNvPicPr>
            <a:picLocks noChangeAspect="1"/>
          </p:cNvPicPr>
          <p:nvPr userDrawn="1"/>
        </p:nvPicPr>
        <p:blipFill>
          <a:blip r:embed="rId2"/>
          <a:stretch>
            <a:fillRect/>
          </a:stretch>
        </p:blipFill>
        <p:spPr>
          <a:xfrm>
            <a:off x="7668344" y="4543999"/>
            <a:ext cx="1133273" cy="290442"/>
          </a:xfrm>
          <a:prstGeom prst="rect">
            <a:avLst/>
          </a:prstGeom>
        </p:spPr>
      </p:pic>
      <p:sp>
        <p:nvSpPr>
          <p:cNvPr id="5" name="Oval 4">
            <a:extLst>
              <a:ext uri="{FF2B5EF4-FFF2-40B4-BE49-F238E27FC236}">
                <a16:creationId xmlns:a16="http://schemas.microsoft.com/office/drawing/2014/main" id="{20AB617D-23F6-0D9A-C01F-CBAD3EF6EF39}"/>
              </a:ext>
            </a:extLst>
          </p:cNvPr>
          <p:cNvSpPr/>
          <p:nvPr userDrawn="1"/>
        </p:nvSpPr>
        <p:spPr>
          <a:xfrm>
            <a:off x="4191212" y="386791"/>
            <a:ext cx="543195" cy="543195"/>
          </a:xfrm>
          <a:prstGeom prst="ellipse">
            <a:avLst/>
          </a:prstGeom>
          <a:solidFill>
            <a:srgbClr val="41958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7" name="Picture 6">
            <a:extLst>
              <a:ext uri="{FF2B5EF4-FFF2-40B4-BE49-F238E27FC236}">
                <a16:creationId xmlns:a16="http://schemas.microsoft.com/office/drawing/2014/main" id="{4CB855CC-6117-5230-61BE-468DF30DBD60}"/>
              </a:ext>
            </a:extLst>
          </p:cNvPr>
          <p:cNvPicPr>
            <a:picLocks noChangeAspect="1"/>
          </p:cNvPicPr>
          <p:nvPr userDrawn="1"/>
        </p:nvPicPr>
        <p:blipFill>
          <a:blip r:embed="rId3"/>
          <a:stretch>
            <a:fillRect/>
          </a:stretch>
        </p:blipFill>
        <p:spPr>
          <a:xfrm rot="19871050">
            <a:off x="4359922" y="4015156"/>
            <a:ext cx="424157" cy="807918"/>
          </a:xfrm>
          <a:prstGeom prst="rect">
            <a:avLst/>
          </a:prstGeom>
        </p:spPr>
      </p:pic>
    </p:spTree>
    <p:extLst>
      <p:ext uri="{BB962C8B-B14F-4D97-AF65-F5344CB8AC3E}">
        <p14:creationId xmlns:p14="http://schemas.microsoft.com/office/powerpoint/2010/main" val="10542266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 one content + picture (righ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75A5F972-92BC-4658-B860-5174120759B6}"/>
              </a:ext>
            </a:extLst>
          </p:cNvPr>
          <p:cNvSpPr/>
          <p:nvPr userDrawn="1"/>
        </p:nvSpPr>
        <p:spPr>
          <a:xfrm>
            <a:off x="4680520" y="0"/>
            <a:ext cx="4463480" cy="51435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Naslov 1"/>
          <p:cNvSpPr>
            <a:spLocks noGrp="1"/>
          </p:cNvSpPr>
          <p:nvPr>
            <p:ph type="title" hasCustomPrompt="1"/>
          </p:nvPr>
        </p:nvSpPr>
        <p:spPr>
          <a:xfrm>
            <a:off x="683567" y="165204"/>
            <a:ext cx="3024323" cy="932309"/>
          </a:xfrm>
        </p:spPr>
        <p:txBody>
          <a:bodyPr anchor="b">
            <a:noAutofit/>
          </a:bodyPr>
          <a:lstStyle>
            <a:lvl1pPr algn="l">
              <a:defRPr sz="2700" b="0" i="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r>
              <a:rPr lang="sl-SI" dirty="0"/>
              <a:t>TITLE OF THE SECTION</a:t>
            </a:r>
          </a:p>
        </p:txBody>
      </p:sp>
      <p:sp>
        <p:nvSpPr>
          <p:cNvPr id="9" name="Ograda besedila 3">
            <a:extLst>
              <a:ext uri="{FF2B5EF4-FFF2-40B4-BE49-F238E27FC236}">
                <a16:creationId xmlns:a16="http://schemas.microsoft.com/office/drawing/2014/main" id="{1A35C2A5-846C-6246-9220-6E68C6AA5C51}"/>
              </a:ext>
            </a:extLst>
          </p:cNvPr>
          <p:cNvSpPr>
            <a:spLocks noGrp="1"/>
          </p:cNvSpPr>
          <p:nvPr>
            <p:ph type="body" sz="half" idx="12"/>
          </p:nvPr>
        </p:nvSpPr>
        <p:spPr>
          <a:xfrm>
            <a:off x="683574" y="1275606"/>
            <a:ext cx="3024330" cy="3375084"/>
          </a:xfrm>
        </p:spPr>
        <p:txBody>
          <a:bodyPr>
            <a:normAutofit/>
          </a:bodyPr>
          <a:lstStyle>
            <a:lvl1pPr marL="171450" indent="-171450" algn="l">
              <a:buClr>
                <a:srgbClr val="419588"/>
              </a:buClr>
              <a:buFont typeface="Arial" panose="020B0604020202020204" pitchFamily="34" charset="0"/>
              <a:buChar char="•"/>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endParaRPr lang="sl-SI" dirty="0"/>
          </a:p>
        </p:txBody>
      </p:sp>
      <p:pic>
        <p:nvPicPr>
          <p:cNvPr id="7" name="Picture 6">
            <a:extLst>
              <a:ext uri="{FF2B5EF4-FFF2-40B4-BE49-F238E27FC236}">
                <a16:creationId xmlns:a16="http://schemas.microsoft.com/office/drawing/2014/main" id="{B5C5BA28-508A-4E05-C6E2-2548E30B5996}"/>
              </a:ext>
            </a:extLst>
          </p:cNvPr>
          <p:cNvPicPr>
            <a:picLocks noChangeAspect="1"/>
          </p:cNvPicPr>
          <p:nvPr userDrawn="1"/>
        </p:nvPicPr>
        <p:blipFill>
          <a:blip r:embed="rId2"/>
          <a:stretch>
            <a:fillRect/>
          </a:stretch>
        </p:blipFill>
        <p:spPr>
          <a:xfrm>
            <a:off x="411559" y="4543999"/>
            <a:ext cx="1133273" cy="290442"/>
          </a:xfrm>
          <a:prstGeom prst="rect">
            <a:avLst/>
          </a:prstGeom>
        </p:spPr>
      </p:pic>
      <p:pic>
        <p:nvPicPr>
          <p:cNvPr id="3" name="Picture 2">
            <a:extLst>
              <a:ext uri="{FF2B5EF4-FFF2-40B4-BE49-F238E27FC236}">
                <a16:creationId xmlns:a16="http://schemas.microsoft.com/office/drawing/2014/main" id="{3E7A2821-3A1C-CE62-C895-5016DAE41907}"/>
              </a:ext>
            </a:extLst>
          </p:cNvPr>
          <p:cNvPicPr>
            <a:picLocks noChangeAspect="1"/>
          </p:cNvPicPr>
          <p:nvPr userDrawn="1"/>
        </p:nvPicPr>
        <p:blipFill>
          <a:blip r:embed="rId3"/>
          <a:stretch>
            <a:fillRect/>
          </a:stretch>
        </p:blipFill>
        <p:spPr>
          <a:xfrm>
            <a:off x="4319973" y="593459"/>
            <a:ext cx="504054" cy="504054"/>
          </a:xfrm>
          <a:prstGeom prst="rect">
            <a:avLst/>
          </a:prstGeom>
        </p:spPr>
      </p:pic>
      <p:pic>
        <p:nvPicPr>
          <p:cNvPr id="5" name="Picture 4">
            <a:extLst>
              <a:ext uri="{FF2B5EF4-FFF2-40B4-BE49-F238E27FC236}">
                <a16:creationId xmlns:a16="http://schemas.microsoft.com/office/drawing/2014/main" id="{0FA01447-961A-9084-EF92-D4561A4C135C}"/>
              </a:ext>
            </a:extLst>
          </p:cNvPr>
          <p:cNvPicPr>
            <a:picLocks noChangeAspect="1"/>
          </p:cNvPicPr>
          <p:nvPr userDrawn="1"/>
        </p:nvPicPr>
        <p:blipFill>
          <a:blip r:embed="rId4"/>
          <a:stretch>
            <a:fillRect/>
          </a:stretch>
        </p:blipFill>
        <p:spPr>
          <a:xfrm rot="19730288">
            <a:off x="2927215" y="4381484"/>
            <a:ext cx="305235" cy="615473"/>
          </a:xfrm>
          <a:prstGeom prst="rect">
            <a:avLst/>
          </a:prstGeom>
        </p:spPr>
      </p:pic>
      <p:sp>
        <p:nvSpPr>
          <p:cNvPr id="4" name="Picture Placeholder 7">
            <a:extLst>
              <a:ext uri="{FF2B5EF4-FFF2-40B4-BE49-F238E27FC236}">
                <a16:creationId xmlns:a16="http://schemas.microsoft.com/office/drawing/2014/main" id="{9D3A4CC2-7141-EE2E-C5E8-753F03988726}"/>
              </a:ext>
            </a:extLst>
          </p:cNvPr>
          <p:cNvSpPr>
            <a:spLocks noGrp="1"/>
          </p:cNvSpPr>
          <p:nvPr>
            <p:ph type="pic" sz="quarter" idx="11" hasCustomPrompt="1"/>
          </p:nvPr>
        </p:nvSpPr>
        <p:spPr>
          <a:xfrm>
            <a:off x="4680506" y="267493"/>
            <a:ext cx="3996833" cy="4464496"/>
          </a:xfrm>
          <a:prstGeom prst="roundRect">
            <a:avLst/>
          </a:prstGeom>
        </p:spPr>
        <p:txBody>
          <a:bodyPr>
            <a:normAutofit/>
          </a:bodyPr>
          <a:lstStyle>
            <a:lvl1pPr>
              <a:buClr>
                <a:srgbClr val="09203C"/>
              </a:buClr>
              <a:defRPr sz="1000" b="0" i="0">
                <a:latin typeface="Arial" panose="020B0604020202020204" pitchFamily="34" charset="0"/>
                <a:ea typeface="Arial" panose="020B0604020202020204" pitchFamily="34" charset="0"/>
                <a:cs typeface="Arial" panose="020B0604020202020204" pitchFamily="34" charset="0"/>
              </a:defRPr>
            </a:lvl1pPr>
          </a:lstStyle>
          <a:p>
            <a:r>
              <a:rPr lang="en-US" dirty="0"/>
              <a:t>Insert picture here</a:t>
            </a:r>
          </a:p>
        </p:txBody>
      </p:sp>
    </p:spTree>
    <p:extLst>
      <p:ext uri="{BB962C8B-B14F-4D97-AF65-F5344CB8AC3E}">
        <p14:creationId xmlns:p14="http://schemas.microsoft.com/office/powerpoint/2010/main" val="21988638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14" name="Naslov 1">
            <a:extLst>
              <a:ext uri="{FF2B5EF4-FFF2-40B4-BE49-F238E27FC236}">
                <a16:creationId xmlns:a16="http://schemas.microsoft.com/office/drawing/2014/main" id="{64C2F200-93A2-C012-A522-0805C52AFEB0}"/>
              </a:ext>
            </a:extLst>
          </p:cNvPr>
          <p:cNvSpPr txBox="1">
            <a:spLocks/>
          </p:cNvSpPr>
          <p:nvPr userDrawn="1"/>
        </p:nvSpPr>
        <p:spPr>
          <a:xfrm>
            <a:off x="2607878" y="2115787"/>
            <a:ext cx="3928244" cy="91666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400" b="1" i="0" kern="120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r>
              <a:rPr lang="sl-SI" sz="3200" b="0" i="0" dirty="0">
                <a:solidFill>
                  <a:srgbClr val="2C303C"/>
                </a:solidFill>
                <a:latin typeface="Arial Nova" panose="020B0504020202020204" pitchFamily="34" charset="0"/>
              </a:rPr>
              <a:t>THANK YOU FOR YOUR ATTENTION!</a:t>
            </a:r>
          </a:p>
        </p:txBody>
      </p:sp>
      <p:sp>
        <p:nvSpPr>
          <p:cNvPr id="9" name="Pravokotnik 1">
            <a:extLst>
              <a:ext uri="{FF2B5EF4-FFF2-40B4-BE49-F238E27FC236}">
                <a16:creationId xmlns:a16="http://schemas.microsoft.com/office/drawing/2014/main" id="{22599CD3-E382-ECF9-E4E4-A632FA74BD05}"/>
              </a:ext>
            </a:extLst>
          </p:cNvPr>
          <p:cNvSpPr/>
          <p:nvPr userDrawn="1"/>
        </p:nvSpPr>
        <p:spPr>
          <a:xfrm>
            <a:off x="0" y="4288270"/>
            <a:ext cx="9252520" cy="660400"/>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Ograda besedila 3">
            <a:extLst>
              <a:ext uri="{FF2B5EF4-FFF2-40B4-BE49-F238E27FC236}">
                <a16:creationId xmlns:a16="http://schemas.microsoft.com/office/drawing/2014/main" id="{F0D6E019-6435-3917-B3E9-EC81577972B2}"/>
              </a:ext>
            </a:extLst>
          </p:cNvPr>
          <p:cNvSpPr>
            <a:spLocks noGrp="1"/>
          </p:cNvSpPr>
          <p:nvPr>
            <p:ph type="body" sz="half" idx="12" hasCustomPrompt="1"/>
          </p:nvPr>
        </p:nvSpPr>
        <p:spPr>
          <a:xfrm>
            <a:off x="3059835" y="3244879"/>
            <a:ext cx="3024330" cy="366930"/>
          </a:xfrm>
        </p:spPr>
        <p:txBody>
          <a:bodyPr>
            <a:normAutofit/>
          </a:bodyPr>
          <a:lstStyle>
            <a:lvl1pPr marL="0" indent="0" algn="ctr">
              <a:buClr>
                <a:srgbClr val="FBB714"/>
              </a:buClr>
              <a:buFont typeface="Arial" panose="020B0604020202020204" pitchFamily="34" charset="0"/>
              <a:buNone/>
              <a:defRPr lang="en-US" sz="1500" b="0" i="0" smtClean="0">
                <a:solidFill>
                  <a:srgbClr val="2C303C"/>
                </a:solidFill>
                <a:effectLst/>
                <a:latin typeface="Arial Nova" panose="020B0504020202020204" pitchFamily="34" charset="0"/>
                <a:ea typeface="Arial Nova" panose="020B05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sl-SI" dirty="0"/>
              <a:t>Name and Surname</a:t>
            </a:r>
          </a:p>
        </p:txBody>
      </p:sp>
      <p:pic>
        <p:nvPicPr>
          <p:cNvPr id="2" name="Picture 1">
            <a:extLst>
              <a:ext uri="{FF2B5EF4-FFF2-40B4-BE49-F238E27FC236}">
                <a16:creationId xmlns:a16="http://schemas.microsoft.com/office/drawing/2014/main" id="{A03CBD61-2EA1-4797-013D-1F5306264A37}"/>
              </a:ext>
            </a:extLst>
          </p:cNvPr>
          <p:cNvPicPr>
            <a:picLocks noChangeAspect="1"/>
          </p:cNvPicPr>
          <p:nvPr userDrawn="1"/>
        </p:nvPicPr>
        <p:blipFill>
          <a:blip r:embed="rId2"/>
          <a:stretch>
            <a:fillRect/>
          </a:stretch>
        </p:blipFill>
        <p:spPr>
          <a:xfrm>
            <a:off x="539552" y="339502"/>
            <a:ext cx="1685802" cy="432048"/>
          </a:xfrm>
          <a:prstGeom prst="rect">
            <a:avLst/>
          </a:prstGeom>
        </p:spPr>
      </p:pic>
      <p:pic>
        <p:nvPicPr>
          <p:cNvPr id="4" name="Picture 3">
            <a:extLst>
              <a:ext uri="{FF2B5EF4-FFF2-40B4-BE49-F238E27FC236}">
                <a16:creationId xmlns:a16="http://schemas.microsoft.com/office/drawing/2014/main" id="{1716E8C5-0242-E2E3-9AB5-E4C1933E8AB7}"/>
              </a:ext>
            </a:extLst>
          </p:cNvPr>
          <p:cNvPicPr>
            <a:picLocks noChangeAspect="1"/>
          </p:cNvPicPr>
          <p:nvPr userDrawn="1"/>
        </p:nvPicPr>
        <p:blipFill>
          <a:blip r:embed="rId3"/>
          <a:stretch>
            <a:fillRect/>
          </a:stretch>
        </p:blipFill>
        <p:spPr>
          <a:xfrm>
            <a:off x="6997560" y="875344"/>
            <a:ext cx="1462062" cy="1462062"/>
          </a:xfrm>
          <a:prstGeom prst="rect">
            <a:avLst/>
          </a:prstGeom>
        </p:spPr>
      </p:pic>
      <p:pic>
        <p:nvPicPr>
          <p:cNvPr id="6" name="Picture 5">
            <a:extLst>
              <a:ext uri="{FF2B5EF4-FFF2-40B4-BE49-F238E27FC236}">
                <a16:creationId xmlns:a16="http://schemas.microsoft.com/office/drawing/2014/main" id="{9C49C130-FF9B-8EC3-2528-591B8C52770A}"/>
              </a:ext>
            </a:extLst>
          </p:cNvPr>
          <p:cNvPicPr>
            <a:picLocks noChangeAspect="1"/>
          </p:cNvPicPr>
          <p:nvPr userDrawn="1"/>
        </p:nvPicPr>
        <p:blipFill>
          <a:blip r:embed="rId4"/>
          <a:stretch>
            <a:fillRect/>
          </a:stretch>
        </p:blipFill>
        <p:spPr>
          <a:xfrm rot="2248129">
            <a:off x="6954469" y="3113455"/>
            <a:ext cx="1548244" cy="2949036"/>
          </a:xfrm>
          <a:prstGeom prst="rect">
            <a:avLst/>
          </a:prstGeom>
        </p:spPr>
      </p:pic>
      <p:pic>
        <p:nvPicPr>
          <p:cNvPr id="7" name="Picture 6">
            <a:extLst>
              <a:ext uri="{FF2B5EF4-FFF2-40B4-BE49-F238E27FC236}">
                <a16:creationId xmlns:a16="http://schemas.microsoft.com/office/drawing/2014/main" id="{32D36094-DD2D-A7E6-B652-6F33F03F1EAA}"/>
              </a:ext>
            </a:extLst>
          </p:cNvPr>
          <p:cNvPicPr>
            <a:picLocks noChangeAspect="1"/>
          </p:cNvPicPr>
          <p:nvPr userDrawn="1"/>
        </p:nvPicPr>
        <p:blipFill>
          <a:blip r:embed="rId5"/>
          <a:stretch>
            <a:fillRect/>
          </a:stretch>
        </p:blipFill>
        <p:spPr>
          <a:xfrm rot="19730288">
            <a:off x="604297" y="2514548"/>
            <a:ext cx="1142969" cy="2304675"/>
          </a:xfrm>
          <a:prstGeom prst="rect">
            <a:avLst/>
          </a:prstGeom>
        </p:spPr>
      </p:pic>
      <p:pic>
        <p:nvPicPr>
          <p:cNvPr id="8" name="Picture 7">
            <a:extLst>
              <a:ext uri="{FF2B5EF4-FFF2-40B4-BE49-F238E27FC236}">
                <a16:creationId xmlns:a16="http://schemas.microsoft.com/office/drawing/2014/main" id="{2BB9C1C6-41CC-2776-B247-A6CAF01F25A7}"/>
              </a:ext>
            </a:extLst>
          </p:cNvPr>
          <p:cNvPicPr>
            <a:picLocks noChangeAspect="1"/>
          </p:cNvPicPr>
          <p:nvPr userDrawn="1"/>
        </p:nvPicPr>
        <p:blipFill>
          <a:blip r:embed="rId6"/>
          <a:stretch>
            <a:fillRect/>
          </a:stretch>
        </p:blipFill>
        <p:spPr>
          <a:xfrm>
            <a:off x="2843808" y="-391646"/>
            <a:ext cx="1276180" cy="1276180"/>
          </a:xfrm>
          <a:prstGeom prst="rect">
            <a:avLst/>
          </a:prstGeom>
        </p:spPr>
      </p:pic>
    </p:spTree>
    <p:extLst>
      <p:ext uri="{BB962C8B-B14F-4D97-AF65-F5344CB8AC3E}">
        <p14:creationId xmlns:p14="http://schemas.microsoft.com/office/powerpoint/2010/main" val="110842028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Short Description Slide ">
    <p:spTree>
      <p:nvGrpSpPr>
        <p:cNvPr id="1" name=""/>
        <p:cNvGrpSpPr/>
        <p:nvPr/>
      </p:nvGrpSpPr>
      <p:grpSpPr>
        <a:xfrm>
          <a:off x="0" y="0"/>
          <a:ext cx="0" cy="0"/>
          <a:chOff x="0" y="0"/>
          <a:chExt cx="0" cy="0"/>
        </a:xfrm>
      </p:grpSpPr>
      <p:sp>
        <p:nvSpPr>
          <p:cNvPr id="2" name="PoljeZBesedilom 1"/>
          <p:cNvSpPr txBox="1"/>
          <p:nvPr userDrawn="1"/>
        </p:nvSpPr>
        <p:spPr>
          <a:xfrm>
            <a:off x="0" y="1275606"/>
            <a:ext cx="9144000" cy="400110"/>
          </a:xfrm>
          <a:prstGeom prst="rect">
            <a:avLst/>
          </a:prstGeom>
          <a:noFill/>
        </p:spPr>
        <p:txBody>
          <a:bodyPr wrap="square" rtlCol="0">
            <a:spAutoFit/>
          </a:bodyPr>
          <a:lstStyle/>
          <a:p>
            <a:pPr algn="ctr"/>
            <a:r>
              <a:rPr lang="sl-SI" sz="2000" b="0" i="0" dirty="0">
                <a:solidFill>
                  <a:srgbClr val="09203C"/>
                </a:solidFill>
                <a:latin typeface="Arial Nova" panose="020B0504020202020204" pitchFamily="34" charset="0"/>
                <a:ea typeface="Avenir Next Demi Bold" charset="0"/>
                <a:cs typeface="Arial" panose="020B0604020202020204" pitchFamily="34" charset="0"/>
              </a:rPr>
              <a:t>Short description of EngageAll</a:t>
            </a:r>
          </a:p>
        </p:txBody>
      </p:sp>
      <p:pic>
        <p:nvPicPr>
          <p:cNvPr id="4" name="Picture 3">
            <a:extLst>
              <a:ext uri="{FF2B5EF4-FFF2-40B4-BE49-F238E27FC236}">
                <a16:creationId xmlns:a16="http://schemas.microsoft.com/office/drawing/2014/main" id="{CD377322-F733-A338-A421-922B2A3094ED}"/>
              </a:ext>
            </a:extLst>
          </p:cNvPr>
          <p:cNvPicPr>
            <a:picLocks noChangeAspect="1"/>
          </p:cNvPicPr>
          <p:nvPr userDrawn="1"/>
        </p:nvPicPr>
        <p:blipFill>
          <a:blip r:embed="rId2"/>
          <a:stretch>
            <a:fillRect/>
          </a:stretch>
        </p:blipFill>
        <p:spPr>
          <a:xfrm>
            <a:off x="7524328" y="355471"/>
            <a:ext cx="1120190" cy="1120190"/>
          </a:xfrm>
          <a:prstGeom prst="rect">
            <a:avLst/>
          </a:prstGeom>
        </p:spPr>
      </p:pic>
      <p:pic>
        <p:nvPicPr>
          <p:cNvPr id="5" name="Picture 4">
            <a:extLst>
              <a:ext uri="{FF2B5EF4-FFF2-40B4-BE49-F238E27FC236}">
                <a16:creationId xmlns:a16="http://schemas.microsoft.com/office/drawing/2014/main" id="{E5758C6F-7334-CEFB-0645-B1DDC04CE136}"/>
              </a:ext>
            </a:extLst>
          </p:cNvPr>
          <p:cNvPicPr>
            <a:picLocks noChangeAspect="1"/>
          </p:cNvPicPr>
          <p:nvPr userDrawn="1"/>
        </p:nvPicPr>
        <p:blipFill>
          <a:blip r:embed="rId3"/>
          <a:stretch>
            <a:fillRect/>
          </a:stretch>
        </p:blipFill>
        <p:spPr>
          <a:xfrm>
            <a:off x="2843808" y="-391646"/>
            <a:ext cx="1276180" cy="1276180"/>
          </a:xfrm>
          <a:prstGeom prst="rect">
            <a:avLst/>
          </a:prstGeom>
        </p:spPr>
      </p:pic>
      <p:sp>
        <p:nvSpPr>
          <p:cNvPr id="3" name="TextBox 2">
            <a:extLst>
              <a:ext uri="{FF2B5EF4-FFF2-40B4-BE49-F238E27FC236}">
                <a16:creationId xmlns:a16="http://schemas.microsoft.com/office/drawing/2014/main" id="{8DDCB4B7-31EF-5149-C8C3-F7ADB08F1D3F}"/>
              </a:ext>
            </a:extLst>
          </p:cNvPr>
          <p:cNvSpPr txBox="1"/>
          <p:nvPr userDrawn="1"/>
        </p:nvSpPr>
        <p:spPr>
          <a:xfrm>
            <a:off x="1547664" y="1875129"/>
            <a:ext cx="5832648" cy="2492990"/>
          </a:xfrm>
          <a:prstGeom prst="rect">
            <a:avLst/>
          </a:prstGeom>
          <a:noFill/>
        </p:spPr>
        <p:txBody>
          <a:bodyPr wrap="square" rtlCol="0">
            <a:spAutoFit/>
          </a:bodyPr>
          <a:lstStyle/>
          <a:p>
            <a:pPr algn="just"/>
            <a:r>
              <a:rPr lang="en-GB" sz="1200" dirty="0">
                <a:effectLst/>
                <a:latin typeface="Helvetica" pitchFamily="2" charset="0"/>
                <a:ea typeface="Calibri" panose="020F0502020204030204" pitchFamily="34" charset="0"/>
                <a:cs typeface="Times New Roman" panose="02020603050405020304" pitchFamily="18" charset="0"/>
              </a:rPr>
              <a:t>The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project aims to empower students at Professional Higher Education (PHE) institutions to participate in student engagement and civic activities, regardless of their background. It addresses the often-overlooked impact of student engagement on learning and the essential, transferable skills gained through these experiences.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 </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emphasises the crucial role of PHE institutions in fostering active citizenship and highlights the wide-ranging benefits of student involvement beyond academic study. This includes participation in institutional initiatives, local community projects, and activities addressing broader societal challenges.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a:p>
            <a:pPr algn="just"/>
            <a:r>
              <a:rPr lang="en-GB" sz="1200" dirty="0">
                <a:effectLst/>
                <a:latin typeface="Helvetica" pitchFamily="2" charset="0"/>
                <a:ea typeface="Calibri" panose="020F0502020204030204" pitchFamily="34" charset="0"/>
                <a:cs typeface="Times New Roman" panose="02020603050405020304" pitchFamily="18" charset="0"/>
              </a:rPr>
              <a:t>With a focus on the unique and diverse student body within PHE, </a:t>
            </a:r>
            <a:r>
              <a:rPr lang="en-GB" sz="1200" dirty="0" err="1">
                <a:effectLst/>
                <a:latin typeface="Helvetica" pitchFamily="2" charset="0"/>
                <a:ea typeface="Calibri" panose="020F0502020204030204" pitchFamily="34" charset="0"/>
                <a:cs typeface="Times New Roman" panose="02020603050405020304" pitchFamily="18" charset="0"/>
              </a:rPr>
              <a:t>EngageAll</a:t>
            </a:r>
            <a:r>
              <a:rPr lang="en-GB" sz="1200" dirty="0">
                <a:effectLst/>
                <a:latin typeface="Helvetica" pitchFamily="2" charset="0"/>
                <a:ea typeface="Calibri" panose="020F0502020204030204" pitchFamily="34" charset="0"/>
                <a:cs typeface="Times New Roman" panose="02020603050405020304" pitchFamily="18" charset="0"/>
              </a:rPr>
              <a:t> addresses the specific challenges students face in balancing academic commitments with extracurricular activities.</a:t>
            </a:r>
            <a:endParaRPr lang="en-SI" sz="12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428912152"/>
      </p:ext>
    </p:extLst>
  </p:cSld>
  <p:clrMapOvr>
    <a:overrideClrMapping bg1="lt1" tx1="dk1" bg2="lt2" tx2="dk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chnical Slide">
    <p:bg>
      <p:bgPr>
        <a:solidFill>
          <a:schemeClr val="bg1"/>
        </a:solidFill>
        <a:effectLst/>
      </p:bgPr>
    </p:bg>
    <p:spTree>
      <p:nvGrpSpPr>
        <p:cNvPr id="1" name=""/>
        <p:cNvGrpSpPr/>
        <p:nvPr/>
      </p:nvGrpSpPr>
      <p:grpSpPr>
        <a:xfrm>
          <a:off x="0" y="0"/>
          <a:ext cx="0" cy="0"/>
          <a:chOff x="0" y="0"/>
          <a:chExt cx="0" cy="0"/>
        </a:xfrm>
      </p:grpSpPr>
      <p:sp>
        <p:nvSpPr>
          <p:cNvPr id="10" name="PoljeZBesedilom 9"/>
          <p:cNvSpPr txBox="1"/>
          <p:nvPr userDrawn="1"/>
        </p:nvSpPr>
        <p:spPr>
          <a:xfrm>
            <a:off x="937111" y="843661"/>
            <a:ext cx="5291073" cy="3170099"/>
          </a:xfrm>
          <a:prstGeom prst="rect">
            <a:avLst/>
          </a:prstGeom>
          <a:noFill/>
        </p:spPr>
        <p:txBody>
          <a:bodyPr wrap="square" rtlCol="0">
            <a:spAutoFit/>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The European Commission support for the production of this publication does not constitute an endorsement of the contents which reflects the views only of the authors, and the Commission cannot be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held responsible for any use which may be made of the information contained therein.</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This work is licensed under a Creative Commons Attribution </a:t>
            </a: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4.0 International License.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You are free to:</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Share — copy and redistribute the material in any medium or format</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Adapt — remix, transform, and build upon the material</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for any purpose, even commercially.</a:t>
            </a:r>
          </a:p>
          <a:p>
            <a:pPr algn="l"/>
            <a:r>
              <a:rPr lang="en-US" sz="800" b="0" i="0" dirty="0">
                <a:solidFill>
                  <a:schemeClr val="tx1"/>
                </a:solidFill>
                <a:latin typeface="Arial Nova" panose="020B0504020202020204" pitchFamily="34" charset="0"/>
                <a:ea typeface="Avenir Next Medium" charset="0"/>
                <a:cs typeface="Arial" panose="020B0604020202020204" pitchFamily="34" charset="0"/>
              </a:rPr>
              <a:t>The licensor cannot revoke these freedoms as long as you follow the license terms.</a:t>
            </a: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sl-SI" sz="800" b="0" i="0" dirty="0" err="1">
                <a:solidFill>
                  <a:schemeClr val="tx1"/>
                </a:solidFill>
                <a:latin typeface="Arial Nova" panose="020B0504020202020204" pitchFamily="34" charset="0"/>
                <a:ea typeface="Avenir Next Medium" charset="0"/>
                <a:cs typeface="Arial" panose="020B0604020202020204" pitchFamily="34" charset="0"/>
              </a:rPr>
              <a:t>Under</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the</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following</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sl-SI" sz="800" b="0" i="0" dirty="0" err="1">
                <a:solidFill>
                  <a:schemeClr val="tx1"/>
                </a:solidFill>
                <a:latin typeface="Arial Nova" panose="020B0504020202020204" pitchFamily="34" charset="0"/>
                <a:ea typeface="Avenir Next Medium" charset="0"/>
                <a:cs typeface="Arial" panose="020B0604020202020204" pitchFamily="34" charset="0"/>
              </a:rPr>
              <a:t>conditions</a:t>
            </a:r>
            <a:r>
              <a:rPr lang="sl-SI" sz="800" b="0" i="0" dirty="0">
                <a:solidFill>
                  <a:schemeClr val="tx1"/>
                </a:solidFill>
                <a:latin typeface="Arial Nova" panose="020B0504020202020204" pitchFamily="34" charset="0"/>
                <a:ea typeface="Avenir Next Medium" charset="0"/>
                <a:cs typeface="Arial" panose="020B0604020202020204" pitchFamily="34" charset="0"/>
              </a:rPr>
              <a:t>:</a:t>
            </a: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Attribution — You must give appropriate credit, provide a link to the license, and</a:t>
            </a:r>
            <a:r>
              <a:rPr lang="sl-SI" sz="800" b="0" i="0" dirty="0">
                <a:solidFill>
                  <a:schemeClr val="tx1"/>
                </a:solidFill>
                <a:latin typeface="Arial Nova" panose="020B0504020202020204" pitchFamily="34" charset="0"/>
                <a:ea typeface="Avenir Next Medium" charset="0"/>
                <a:cs typeface="Arial" panose="020B0604020202020204" pitchFamily="34" charset="0"/>
              </a:rPr>
              <a:t> </a:t>
            </a:r>
            <a:r>
              <a:rPr lang="en-US" sz="800" b="0" i="0" dirty="0">
                <a:solidFill>
                  <a:schemeClr val="tx1"/>
                </a:solidFill>
                <a:latin typeface="Arial Nova" panose="020B0504020202020204" pitchFamily="34" charset="0"/>
                <a:ea typeface="Avenir Next Medium" charset="0"/>
                <a:cs typeface="Arial" panose="020B0604020202020204" pitchFamily="34" charset="0"/>
              </a:rPr>
              <a:t>indicate if changes were made. You may do so in any reasonable manner, but not in any way that suggests the licensor endorses you or your use.</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err="1">
                <a:solidFill>
                  <a:schemeClr val="tx1"/>
                </a:solidFill>
                <a:latin typeface="Arial Nova" panose="020B0504020202020204" pitchFamily="34" charset="0"/>
                <a:ea typeface="Avenir Next Medium" charset="0"/>
                <a:cs typeface="Arial" panose="020B0604020202020204" pitchFamily="34" charset="0"/>
              </a:rPr>
              <a:t>ShareAlike</a:t>
            </a:r>
            <a:r>
              <a:rPr lang="en-US" sz="800" b="0" i="0" dirty="0">
                <a:solidFill>
                  <a:schemeClr val="tx1"/>
                </a:solidFill>
                <a:latin typeface="Arial Nova" panose="020B0504020202020204" pitchFamily="34" charset="0"/>
                <a:ea typeface="Avenir Next Medium" charset="0"/>
                <a:cs typeface="Arial" panose="020B0604020202020204" pitchFamily="34" charset="0"/>
              </a:rPr>
              <a:t> — If you remix, transform, or build upon the material, you must distribute your contributions under the same license as the original.</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r>
              <a:rPr lang="en-US" sz="800" b="0" i="0" dirty="0">
                <a:solidFill>
                  <a:schemeClr val="tx1"/>
                </a:solidFill>
                <a:latin typeface="Arial Nova" panose="020B0504020202020204" pitchFamily="34" charset="0"/>
                <a:ea typeface="Avenir Next Medium" charset="0"/>
                <a:cs typeface="Arial" panose="020B0604020202020204" pitchFamily="34" charset="0"/>
              </a:rPr>
              <a:t>No additional restrictions — You may not apply legal terms or technological </a:t>
            </a:r>
            <a:endParaRPr lang="sl-SI" sz="800" b="0" i="0" dirty="0">
              <a:solidFill>
                <a:schemeClr val="tx1"/>
              </a:solidFill>
              <a:latin typeface="Arial Nova" panose="020B0504020202020204" pitchFamily="34" charset="0"/>
              <a:ea typeface="Avenir Next Medium" charset="0"/>
              <a:cs typeface="Arial" panose="020B0604020202020204" pitchFamily="34" charset="0"/>
            </a:endParaRPr>
          </a:p>
          <a:p>
            <a:pPr algn="l">
              <a:defRPr/>
            </a:pPr>
            <a:endParaRPr lang="sl-SI" sz="800" b="0" i="0" dirty="0">
              <a:solidFill>
                <a:schemeClr val="bg1"/>
              </a:solidFill>
              <a:latin typeface="Arial Nova" panose="020B0504020202020204" pitchFamily="34" charset="0"/>
              <a:cs typeface="Arial" panose="020B0604020202020204" pitchFamily="34" charset="0"/>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sl-SI" sz="1200" b="0" i="0" dirty="0">
              <a:solidFill>
                <a:schemeClr val="bg1"/>
              </a:solidFill>
              <a:latin typeface="Arial Nova" panose="020B0504020202020204" pitchFamily="34" charset="0"/>
              <a:cs typeface="Arial" panose="020B0604020202020204" pitchFamily="34" charset="0"/>
            </a:endParaRPr>
          </a:p>
          <a:p>
            <a:pPr algn="l"/>
            <a:endParaRPr lang="sl-SI" sz="1200" b="0" i="0" dirty="0">
              <a:solidFill>
                <a:schemeClr val="bg1"/>
              </a:solidFill>
              <a:latin typeface="Arial Nova" panose="020B0504020202020204" pitchFamily="34" charset="0"/>
              <a:cs typeface="Arial" panose="020B0604020202020204" pitchFamily="34" charset="0"/>
            </a:endParaRPr>
          </a:p>
        </p:txBody>
      </p:sp>
      <p:pic>
        <p:nvPicPr>
          <p:cNvPr id="5" name="Slika 4"/>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26176" y="3651870"/>
            <a:ext cx="519972" cy="519972"/>
          </a:xfrm>
          <a:prstGeom prst="rect">
            <a:avLst/>
          </a:prstGeom>
        </p:spPr>
      </p:pic>
      <p:pic>
        <p:nvPicPr>
          <p:cNvPr id="1028" name="Picture 4" descr="Horizon Europe - 2Zero Emission">
            <a:extLst>
              <a:ext uri="{FF2B5EF4-FFF2-40B4-BE49-F238E27FC236}">
                <a16:creationId xmlns:a16="http://schemas.microsoft.com/office/drawing/2014/main" id="{464EA5EA-1B8B-D7DE-5494-2AF8AB9689A8}"/>
              </a:ext>
            </a:extLst>
          </p:cNvP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6876256" y="3684459"/>
            <a:ext cx="2166761" cy="454794"/>
          </a:xfrm>
          <a:prstGeom prst="rect">
            <a:avLst/>
          </a:prstGeom>
          <a:noFill/>
          <a:extLst>
            <a:ext uri="{909E8E84-426E-40DD-AFC4-6F175D3DCCD1}">
              <a14:hiddenFill xmlns:a14="http://schemas.microsoft.com/office/drawing/2010/main">
                <a:solidFill>
                  <a:srgbClr val="FFFFFF"/>
                </a:solidFill>
              </a14:hiddenFill>
            </a:ext>
          </a:extLst>
        </p:spPr>
      </p:pic>
      <p:pic>
        <p:nvPicPr>
          <p:cNvPr id="2" name="Picture 1">
            <a:extLst>
              <a:ext uri="{FF2B5EF4-FFF2-40B4-BE49-F238E27FC236}">
                <a16:creationId xmlns:a16="http://schemas.microsoft.com/office/drawing/2014/main" id="{618FAEB0-9BA4-9609-6881-543981DDD219}"/>
              </a:ext>
            </a:extLst>
          </p:cNvPr>
          <p:cNvPicPr>
            <a:picLocks noChangeAspect="1"/>
          </p:cNvPicPr>
          <p:nvPr userDrawn="1"/>
        </p:nvPicPr>
        <p:blipFill>
          <a:blip r:embed="rId4"/>
          <a:stretch>
            <a:fillRect/>
          </a:stretch>
        </p:blipFill>
        <p:spPr>
          <a:xfrm>
            <a:off x="539552" y="339502"/>
            <a:ext cx="1685802" cy="432048"/>
          </a:xfrm>
          <a:prstGeom prst="rect">
            <a:avLst/>
          </a:prstGeom>
        </p:spPr>
      </p:pic>
      <p:pic>
        <p:nvPicPr>
          <p:cNvPr id="3" name="Picture 2">
            <a:extLst>
              <a:ext uri="{FF2B5EF4-FFF2-40B4-BE49-F238E27FC236}">
                <a16:creationId xmlns:a16="http://schemas.microsoft.com/office/drawing/2014/main" id="{65751174-F870-2013-FFE9-F2664740B017}"/>
              </a:ext>
            </a:extLst>
          </p:cNvPr>
          <p:cNvPicPr>
            <a:picLocks noChangeAspect="1"/>
          </p:cNvPicPr>
          <p:nvPr userDrawn="1"/>
        </p:nvPicPr>
        <p:blipFill>
          <a:blip r:embed="rId5"/>
          <a:stretch>
            <a:fillRect/>
          </a:stretch>
        </p:blipFill>
        <p:spPr>
          <a:xfrm>
            <a:off x="7524328" y="843661"/>
            <a:ext cx="878365" cy="878365"/>
          </a:xfrm>
          <a:prstGeom prst="rect">
            <a:avLst/>
          </a:prstGeom>
        </p:spPr>
      </p:pic>
      <p:pic>
        <p:nvPicPr>
          <p:cNvPr id="4" name="Picture 3">
            <a:extLst>
              <a:ext uri="{FF2B5EF4-FFF2-40B4-BE49-F238E27FC236}">
                <a16:creationId xmlns:a16="http://schemas.microsoft.com/office/drawing/2014/main" id="{9A13C22D-F8DF-6C6F-D4DF-18818A762A59}"/>
              </a:ext>
            </a:extLst>
          </p:cNvPr>
          <p:cNvPicPr>
            <a:picLocks noChangeAspect="1"/>
          </p:cNvPicPr>
          <p:nvPr userDrawn="1"/>
        </p:nvPicPr>
        <p:blipFill>
          <a:blip r:embed="rId6"/>
          <a:stretch>
            <a:fillRect/>
          </a:stretch>
        </p:blipFill>
        <p:spPr>
          <a:xfrm>
            <a:off x="5693901" y="-720654"/>
            <a:ext cx="1276180" cy="1276180"/>
          </a:xfrm>
          <a:prstGeom prst="rect">
            <a:avLst/>
          </a:prstGeom>
        </p:spPr>
      </p:pic>
    </p:spTree>
    <p:extLst>
      <p:ext uri="{BB962C8B-B14F-4D97-AF65-F5344CB8AC3E}">
        <p14:creationId xmlns:p14="http://schemas.microsoft.com/office/powerpoint/2010/main" val="3631130293"/>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9/21/26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7673404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Ograda naslova 1"/>
          <p:cNvSpPr>
            <a:spLocks noGrp="1"/>
          </p:cNvSpPr>
          <p:nvPr>
            <p:ph type="title"/>
          </p:nvPr>
        </p:nvSpPr>
        <p:spPr>
          <a:xfrm>
            <a:off x="457200" y="205979"/>
            <a:ext cx="8229600" cy="857250"/>
          </a:xfrm>
          <a:prstGeom prst="rect">
            <a:avLst/>
          </a:prstGeom>
        </p:spPr>
        <p:txBody>
          <a:bodyPr vert="horz" lIns="91440" tIns="45720" rIns="91440" bIns="45720" rtlCol="0" anchor="ctr">
            <a:normAutofit/>
          </a:bodyPr>
          <a:lstStyle/>
          <a:p>
            <a:r>
              <a:rPr lang="sl-SI" dirty="0"/>
              <a:t>UREDITE SLOG NASLOVA MATRICE</a:t>
            </a:r>
          </a:p>
        </p:txBody>
      </p:sp>
      <p:sp>
        <p:nvSpPr>
          <p:cNvPr id="3" name="Ograda besedila 2"/>
          <p:cNvSpPr>
            <a:spLocks noGrp="1"/>
          </p:cNvSpPr>
          <p:nvPr>
            <p:ph type="body" idx="1"/>
          </p:nvPr>
        </p:nvSpPr>
        <p:spPr>
          <a:xfrm>
            <a:off x="457200" y="1200151"/>
            <a:ext cx="8229600" cy="3394472"/>
          </a:xfrm>
          <a:prstGeom prst="rect">
            <a:avLst/>
          </a:prstGeom>
        </p:spPr>
        <p:txBody>
          <a:bodyPr vert="horz" lIns="91440" tIns="45720" rIns="91440" bIns="45720" rtlCol="0">
            <a:normAutofit/>
          </a:bodyPr>
          <a:lstStyle/>
          <a:p>
            <a:pPr lvl="0"/>
            <a:r>
              <a:rPr lang="sl-SI" dirty="0"/>
              <a:t>Uredite sloge besedila matrice</a:t>
            </a:r>
          </a:p>
          <a:p>
            <a:pPr lvl="1"/>
            <a:r>
              <a:rPr lang="sl-SI" dirty="0"/>
              <a:t>Druga raven</a:t>
            </a:r>
          </a:p>
          <a:p>
            <a:pPr lvl="2"/>
            <a:r>
              <a:rPr lang="sl-SI" dirty="0"/>
              <a:t>Tretja raven</a:t>
            </a:r>
          </a:p>
          <a:p>
            <a:pPr lvl="3"/>
            <a:r>
              <a:rPr lang="sl-SI" dirty="0"/>
              <a:t>Četrta raven</a:t>
            </a:r>
          </a:p>
          <a:p>
            <a:pPr lvl="4"/>
            <a:r>
              <a:rPr lang="sl-SI" dirty="0"/>
              <a:t>Peta raven</a:t>
            </a:r>
          </a:p>
        </p:txBody>
      </p:sp>
      <p:sp>
        <p:nvSpPr>
          <p:cNvPr id="4" name="Ograda datuma 3"/>
          <p:cNvSpPr>
            <a:spLocks noGrp="1"/>
          </p:cNvSpPr>
          <p:nvPr>
            <p:ph type="dt" sz="half" idx="2"/>
          </p:nvPr>
        </p:nvSpPr>
        <p:spPr>
          <a:xfrm>
            <a:off x="457200" y="4767263"/>
            <a:ext cx="2133600" cy="273844"/>
          </a:xfrm>
          <a:prstGeom prst="rect">
            <a:avLst/>
          </a:prstGeom>
        </p:spPr>
        <p:txBody>
          <a:bodyPr vert="horz" lIns="91440" tIns="45720" rIns="91440" bIns="45720" rtlCol="0" anchor="ctr"/>
          <a:lstStyle>
            <a:lvl1pPr algn="l">
              <a:defRPr sz="1200">
                <a:solidFill>
                  <a:schemeClr val="tx1">
                    <a:tint val="75000"/>
                  </a:schemeClr>
                </a:solidFill>
              </a:defRPr>
            </a:lvl1pPr>
          </a:lstStyle>
          <a:p>
            <a:fld id="{CD8D5953-C19E-4C95-ABA4-408A0E72D3D8}" type="datetimeFigureOut">
              <a:rPr lang="sl-SI" smtClean="0"/>
              <a:t>20. 9. 26</a:t>
            </a:fld>
            <a:endParaRPr lang="sl-SI"/>
          </a:p>
        </p:txBody>
      </p:sp>
      <p:sp>
        <p:nvSpPr>
          <p:cNvPr id="5" name="Ograda noge 4"/>
          <p:cNvSpPr>
            <a:spLocks noGrp="1"/>
          </p:cNvSpPr>
          <p:nvPr>
            <p:ph type="ftr" sz="quarter" idx="3"/>
          </p:nvPr>
        </p:nvSpPr>
        <p:spPr>
          <a:xfrm>
            <a:off x="3124200" y="4767263"/>
            <a:ext cx="2895600" cy="273844"/>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l-SI"/>
          </a:p>
        </p:txBody>
      </p:sp>
      <p:sp>
        <p:nvSpPr>
          <p:cNvPr id="6" name="Ograda številke diapozitiva 5"/>
          <p:cNvSpPr>
            <a:spLocks noGrp="1"/>
          </p:cNvSpPr>
          <p:nvPr>
            <p:ph type="sldNum" sz="quarter" idx="4"/>
          </p:nvPr>
        </p:nvSpPr>
        <p:spPr>
          <a:xfrm>
            <a:off x="6553200" y="4767263"/>
            <a:ext cx="2133600" cy="273844"/>
          </a:xfrm>
          <a:prstGeom prst="rect">
            <a:avLst/>
          </a:prstGeom>
        </p:spPr>
        <p:txBody>
          <a:bodyPr vert="horz" lIns="91440" tIns="45720" rIns="91440" bIns="45720" rtlCol="0" anchor="ctr"/>
          <a:lstStyle>
            <a:lvl1pPr algn="r">
              <a:defRPr sz="1200">
                <a:solidFill>
                  <a:schemeClr val="tx1">
                    <a:tint val="75000"/>
                  </a:schemeClr>
                </a:solidFill>
              </a:defRPr>
            </a:lvl1pPr>
          </a:lstStyle>
          <a:p>
            <a:fld id="{EB272C45-BA39-48AA-8FBB-BD91E6199CA8}" type="slidenum">
              <a:rPr lang="sl-SI" smtClean="0"/>
              <a:t>‹#›</a:t>
            </a:fld>
            <a:endParaRPr lang="sl-SI"/>
          </a:p>
        </p:txBody>
      </p:sp>
    </p:spTree>
    <p:extLst>
      <p:ext uri="{BB962C8B-B14F-4D97-AF65-F5344CB8AC3E}">
        <p14:creationId xmlns:p14="http://schemas.microsoft.com/office/powerpoint/2010/main" val="3032940651"/>
      </p:ext>
    </p:extLst>
  </p:cSld>
  <p:clrMap bg1="lt1" tx1="dk1" bg2="lt2" tx2="dk2" accent1="accent1" accent2="accent2" accent3="accent3" accent4="accent4" accent5="accent5" accent6="accent6" hlink="hlink" folHlink="folHlink"/>
  <p:sldLayoutIdLst>
    <p:sldLayoutId id="2147483649" r:id="rId1"/>
    <p:sldLayoutId id="2147483673" r:id="rId2"/>
    <p:sldLayoutId id="2147483669" r:id="rId3"/>
    <p:sldLayoutId id="2147483651" r:id="rId4"/>
    <p:sldLayoutId id="2147483665" r:id="rId5"/>
    <p:sldLayoutId id="2147483650" r:id="rId6"/>
    <p:sldLayoutId id="2147483668" r:id="rId7"/>
    <p:sldLayoutId id="2147483672" r:id="rId8"/>
    <p:sldLayoutId id="2147483661" r:id="rId9"/>
    <p:sldLayoutId id="2147483656" r:id="rId10"/>
    <p:sldLayoutId id="2147483658" r:id="rId11"/>
    <p:sldLayoutId id="2147483666" r:id="rId12"/>
    <p:sldLayoutId id="2147483662" r:id="rId13"/>
    <p:sldLayoutId id="2147483670" r:id="rId14"/>
    <p:sldLayoutId id="2147483671" r:id="rId15"/>
    <p:sldLayoutId id="2147483674" r:id="rId16"/>
  </p:sldLayoutIdLst>
  <p:txStyles>
    <p:titleStyle>
      <a:lvl1pPr algn="ctr" defTabSz="914400" rtl="0" eaLnBrk="1" latinLnBrk="0" hangingPunct="1">
        <a:spcBef>
          <a:spcPct val="0"/>
        </a:spcBef>
        <a:buNone/>
        <a:defRPr sz="2400" kern="1200">
          <a:solidFill>
            <a:srgbClr val="45A6CC"/>
          </a:solidFill>
          <a:latin typeface="DINPro-Bold" pitchFamily="34" charset="0"/>
          <a:ea typeface="+mj-ea"/>
          <a:cs typeface="+mj-cs"/>
        </a:defRPr>
      </a:lvl1pPr>
    </p:titleStyle>
    <p:bodyStyle>
      <a:lvl1pPr marL="342900" indent="-342900" algn="l" defTabSz="914400" rtl="0" eaLnBrk="1" latinLnBrk="0" hangingPunct="1">
        <a:spcBef>
          <a:spcPct val="20000"/>
        </a:spcBef>
        <a:buClr>
          <a:srgbClr val="FBB714"/>
        </a:buClr>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1pPr>
      <a:lvl2pPr marL="742950" indent="-28575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spcBef>
          <a:spcPct val="20000"/>
        </a:spcBef>
        <a:buClr>
          <a:srgbClr val="FBB714"/>
        </a:buClr>
        <a:buFont typeface="Arial" panose="020B0604020202020204" pitchFamily="34" charset="0"/>
        <a:buChar char="•"/>
        <a:defRPr sz="13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sl-SI"/>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2.svg"/></Relationships>
</file>

<file path=ppt/slides/_rels/slide2.xml.rels><?xml version="1.0" encoding="UTF-8" standalone="yes"?>
<Relationships xmlns="http://schemas.openxmlformats.org/package/2006/relationships"><Relationship Id="rId3" Type="http://schemas.openxmlformats.org/officeDocument/2006/relationships/image" Target="../media/image15.svg"/><Relationship Id="rId2" Type="http://schemas.openxmlformats.org/officeDocument/2006/relationships/image" Target="../media/image14.svg"/><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7.sv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18.svg"/><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2" Type="http://schemas.openxmlformats.org/officeDocument/2006/relationships/image" Target="../media/image19.sv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20.svg"/><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2" Type="http://schemas.openxmlformats.org/officeDocument/2006/relationships/image" Target="../media/image21.svg"/><Relationship Id="rId1" Type="http://schemas.openxmlformats.org/officeDocument/2006/relationships/slideLayout" Target="../slideLayouts/slideLayout1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image" Target="../media/image23.svg"/><Relationship Id="rId2" Type="http://schemas.openxmlformats.org/officeDocument/2006/relationships/image" Target="../media/image22.svg"/><Relationship Id="rId1" Type="http://schemas.openxmlformats.org/officeDocument/2006/relationships/slideLayout" Target="../slideLayouts/slideLayout11.xml"/><Relationship Id="rId5" Type="http://schemas.openxmlformats.org/officeDocument/2006/relationships/image" Target="../media/image25.svg"/><Relationship Id="rId4" Type="http://schemas.openxmlformats.org/officeDocument/2006/relationships/image" Target="../media/image24.svg"/></Relationships>
</file>

<file path=ppt/slides/_rels/slide12.xml.rels><?xml version="1.0" encoding="UTF-8" standalone="yes"?>
<Relationships xmlns="http://schemas.openxmlformats.org/package/2006/relationships"><Relationship Id="rId3" Type="http://schemas.openxmlformats.org/officeDocument/2006/relationships/hyperlink" Target="https://www.youtube.com/watch?v=-eB_iQzuHo0" TargetMode="External"/><Relationship Id="rId2" Type="http://schemas.openxmlformats.org/officeDocument/2006/relationships/image" Target="../media/image26.svg"/><Relationship Id="rId1" Type="http://schemas.openxmlformats.org/officeDocument/2006/relationships/slideLayout" Target="../slideLayouts/slideLayout16.xml"/><Relationship Id="rId4" Type="http://schemas.openxmlformats.org/officeDocument/2006/relationships/hyperlink" Target="https://www.finalsite.com/blog/p/~board/b/post/student-ambassadors-what-they-do-why-you-need-them"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finalsite.com/blog/p/~board/b/post/student-ambassadors-what-they-do-why-you-need-them" TargetMode="External"/><Relationship Id="rId2" Type="http://schemas.openxmlformats.org/officeDocument/2006/relationships/hyperlink" Target="https://www.youtube.com/watch?v=-eB_iQzuHo0" TargetMode="External"/><Relationship Id="rId1" Type="http://schemas.openxmlformats.org/officeDocument/2006/relationships/slideLayout" Target="../slideLayouts/slideLayout7.xml"/><Relationship Id="rId5" Type="http://schemas.openxmlformats.org/officeDocument/2006/relationships/image" Target="../media/image28.svg"/><Relationship Id="rId4" Type="http://schemas.openxmlformats.org/officeDocument/2006/relationships/image" Target="../media/image27.svg"/></Relationships>
</file>

<file path=ppt/slides/_rels/slide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svg"/><Relationship Id="rId1" Type="http://schemas.openxmlformats.org/officeDocument/2006/relationships/slideLayout" Target="../slideLayouts/slideLayout2.xml"/><Relationship Id="rId5" Type="http://schemas.openxmlformats.org/officeDocument/2006/relationships/image" Target="../media/image13.svg"/><Relationship Id="rId4" Type="http://schemas.openxmlformats.org/officeDocument/2006/relationships/image" Target="../media/image17.sv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B7629B"/>
        </a:solidFill>
        <a:effectLst/>
      </p:bgPr>
    </p:bg>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809EA97-23AC-9447-CF55-4DEFC472DBB9}"/>
              </a:ext>
            </a:extLst>
          </p:cNvPr>
          <p:cNvSpPr>
            <a:spLocks noGrp="1"/>
          </p:cNvSpPr>
          <p:nvPr>
            <p:ph type="title"/>
          </p:nvPr>
        </p:nvSpPr>
        <p:spPr>
          <a:xfrm>
            <a:off x="611560" y="1818418"/>
            <a:ext cx="4204507" cy="916663"/>
          </a:xfrm>
        </p:spPr>
        <p:txBody>
          <a:bodyPr/>
          <a:lstStyle/>
          <a:p>
            <a:pPr algn="l">
              <a:lnSpc>
                <a:spcPts val="3692"/>
              </a:lnSpc>
            </a:pPr>
            <a:r>
              <a:rPr lang="en-US" sz="3600" b="1" dirty="0">
                <a:solidFill>
                  <a:schemeClr val="bg2"/>
                </a:solidFill>
                <a:latin typeface="Arial" panose="020B0604020202020204" pitchFamily="34" charset="0"/>
                <a:ea typeface="Andika"/>
                <a:cs typeface="Arial" panose="020B0604020202020204" pitchFamily="34" charset="0"/>
                <a:sym typeface="Andika"/>
              </a:rPr>
              <a:t>Conduct and Expectations</a:t>
            </a:r>
          </a:p>
        </p:txBody>
      </p:sp>
      <p:sp>
        <p:nvSpPr>
          <p:cNvPr id="10" name="Rectangle: Rounded Corners 9">
            <a:extLst>
              <a:ext uri="{FF2B5EF4-FFF2-40B4-BE49-F238E27FC236}">
                <a16:creationId xmlns:a16="http://schemas.microsoft.com/office/drawing/2014/main" id="{C237F0C0-F6B4-36A7-8EDE-2F6C616887E1}"/>
              </a:ext>
            </a:extLst>
          </p:cNvPr>
          <p:cNvSpPr/>
          <p:nvPr/>
        </p:nvSpPr>
        <p:spPr>
          <a:xfrm>
            <a:off x="683568" y="1132032"/>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rgbClr val="B7629B"/>
                </a:solidFill>
              </a:rPr>
              <a:t>MANDATORY TRAINING MANUAL</a:t>
            </a:r>
            <a:r>
              <a:rPr lang="en-US" sz="1200" b="1" dirty="0">
                <a:solidFill>
                  <a:srgbClr val="B7629B"/>
                </a:solidFill>
              </a:rPr>
              <a:t> 01</a:t>
            </a:r>
            <a:endParaRPr lang="en-SI" sz="1200" dirty="0">
              <a:solidFill>
                <a:srgbClr val="B7629B"/>
              </a:solidFill>
            </a:endParaRPr>
          </a:p>
        </p:txBody>
      </p:sp>
      <p:sp>
        <p:nvSpPr>
          <p:cNvPr id="13" name="Rectangle 12">
            <a:extLst>
              <a:ext uri="{FF2B5EF4-FFF2-40B4-BE49-F238E27FC236}">
                <a16:creationId xmlns:a16="http://schemas.microsoft.com/office/drawing/2014/main" id="{1972CAD5-F7EC-1C05-2607-DF5296FC4BB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3567BEA0-A67C-942C-556A-2C83F17343DC}"/>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B8ACABD5-6082-992C-EE92-CD2A8C032F0D}"/>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250DAB02-930F-F6A7-B6FE-F6CAB2137999}"/>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C250A703-B487-F2DE-C0E6-068FD3E8B08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68B3D917-F03E-F0D0-DE79-00BB7B24059D}"/>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5117834" y="2168769"/>
            <a:ext cx="1152303" cy="2304606"/>
          </a:xfrm>
          <a:prstGeom prst="rect">
            <a:avLst/>
          </a:prstGeom>
        </p:spPr>
      </p:pic>
      <p:pic>
        <p:nvPicPr>
          <p:cNvPr id="28" name="Graphic 27">
            <a:extLst>
              <a:ext uri="{FF2B5EF4-FFF2-40B4-BE49-F238E27FC236}">
                <a16:creationId xmlns:a16="http://schemas.microsoft.com/office/drawing/2014/main" id="{37CC5F93-113D-AA84-B4EA-BBBBD67F3803}"/>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7EB81EE0-89F6-3FE0-43AA-8E035F7B6195}"/>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Tree>
    <p:extLst>
      <p:ext uri="{BB962C8B-B14F-4D97-AF65-F5344CB8AC3E}">
        <p14:creationId xmlns:p14="http://schemas.microsoft.com/office/powerpoint/2010/main" val="108745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3585672-9D56-D563-E885-64D8E2FCF3E4}"/>
              </a:ext>
            </a:extLst>
          </p:cNvPr>
          <p:cNvSpPr>
            <a:spLocks noGrp="1"/>
          </p:cNvSpPr>
          <p:nvPr>
            <p:ph type="title"/>
          </p:nvPr>
        </p:nvSpPr>
        <p:spPr>
          <a:xfrm>
            <a:off x="757255" y="481778"/>
            <a:ext cx="3024323" cy="932309"/>
          </a:xfrm>
        </p:spPr>
        <p:txBody>
          <a:bodyPr/>
          <a:lstStyle/>
          <a:p>
            <a:r>
              <a:rPr lang="en-US" b="1" dirty="0">
                <a:solidFill>
                  <a:srgbClr val="B7629B"/>
                </a:solidFill>
              </a:rPr>
              <a:t>In this session you will</a:t>
            </a:r>
            <a:endParaRPr lang="en-SI" b="1" dirty="0">
              <a:solidFill>
                <a:srgbClr val="B7629B"/>
              </a:solidFill>
            </a:endParaRPr>
          </a:p>
        </p:txBody>
      </p:sp>
      <p:pic>
        <p:nvPicPr>
          <p:cNvPr id="9" name="Picture Placeholder 8">
            <a:extLst>
              <a:ext uri="{FF2B5EF4-FFF2-40B4-BE49-F238E27FC236}">
                <a16:creationId xmlns:a16="http://schemas.microsoft.com/office/drawing/2014/main" id="{79A4BDEE-414D-C81E-F2B2-F61978016119}"/>
              </a:ext>
            </a:extLst>
          </p:cNvPr>
          <p:cNvPicPr>
            <a:picLocks noGrp="1" noChangeAspect="1"/>
          </p:cNvPicPr>
          <p:nvPr>
            <p:ph type="pic" sz="quarter" idx="11"/>
          </p:nvPr>
        </p:nvPicPr>
        <p:blipFill>
          <a:blip>
            <a:extLst>
              <a:ext uri="{96DAC541-7B7A-43D3-8B79-37D633B846F1}">
                <asvg:svgBlip xmlns:asvg="http://schemas.microsoft.com/office/drawing/2016/SVG/main" r:embed="rId2"/>
              </a:ext>
            </a:extLst>
          </a:blip>
          <a:srcRect l="6389" r="6389"/>
          <a:stretch/>
        </p:blipFill>
        <p:spPr>
          <a:prstGeom prst="roundRect">
            <a:avLst/>
          </a:prstGeom>
        </p:spPr>
      </p:pic>
      <p:sp>
        <p:nvSpPr>
          <p:cNvPr id="10" name="Rectangle: Rounded Corners 9">
            <a:extLst>
              <a:ext uri="{FF2B5EF4-FFF2-40B4-BE49-F238E27FC236}">
                <a16:creationId xmlns:a16="http://schemas.microsoft.com/office/drawing/2014/main" id="{5F408DD8-6635-B0E1-F451-62A17E0685A2}"/>
              </a:ext>
            </a:extLst>
          </p:cNvPr>
          <p:cNvSpPr/>
          <p:nvPr/>
        </p:nvSpPr>
        <p:spPr>
          <a:xfrm>
            <a:off x="730342" y="1561898"/>
            <a:ext cx="3528392" cy="2810052"/>
          </a:xfrm>
          <a:prstGeom prst="roundRect">
            <a:avLst>
              <a:gd name="adj" fmla="val 10916"/>
            </a:avLst>
          </a:prstGeom>
          <a:solidFill>
            <a:srgbClr val="B7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2" name="Graphic 11">
            <a:extLst>
              <a:ext uri="{FF2B5EF4-FFF2-40B4-BE49-F238E27FC236}">
                <a16:creationId xmlns:a16="http://schemas.microsoft.com/office/drawing/2014/main" id="{5BA97C0C-AF59-69D5-CAED-870B55930B1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909345" y="1735006"/>
            <a:ext cx="576064" cy="576064"/>
          </a:xfrm>
          <a:prstGeom prst="rect">
            <a:avLst/>
          </a:prstGeom>
        </p:spPr>
      </p:pic>
      <p:sp>
        <p:nvSpPr>
          <p:cNvPr id="13" name="TextBox 12">
            <a:extLst>
              <a:ext uri="{FF2B5EF4-FFF2-40B4-BE49-F238E27FC236}">
                <a16:creationId xmlns:a16="http://schemas.microsoft.com/office/drawing/2014/main" id="{F5B7A9F3-A88E-0C9D-9E67-69F4BA85C8AE}"/>
              </a:ext>
            </a:extLst>
          </p:cNvPr>
          <p:cNvSpPr txBox="1"/>
          <p:nvPr/>
        </p:nvSpPr>
        <p:spPr>
          <a:xfrm>
            <a:off x="909345" y="2585327"/>
            <a:ext cx="3168352" cy="1477328"/>
          </a:xfrm>
          <a:prstGeom prst="rect">
            <a:avLst/>
          </a:prstGeom>
          <a:noFill/>
        </p:spPr>
        <p:txBody>
          <a:bodyPr wrap="square" rtlCol="0">
            <a:spAutoFit/>
          </a:bodyPr>
          <a:lstStyle/>
          <a:p>
            <a:r>
              <a:rPr lang="en-US" dirty="0">
                <a:solidFill>
                  <a:schemeClr val="bg1"/>
                </a:solidFill>
                <a:latin typeface="Arial" panose="020B0604020202020204" pitchFamily="34" charset="0"/>
                <a:ea typeface="Andika"/>
                <a:cs typeface="Arial" panose="020B0604020202020204" pitchFamily="34" charset="0"/>
                <a:sym typeface="Andika"/>
              </a:rPr>
              <a:t>Understand the key principles and expectations related to professional conduct and expectations of a student ambassador. </a:t>
            </a:r>
          </a:p>
        </p:txBody>
      </p:sp>
    </p:spTree>
    <p:extLst>
      <p:ext uri="{BB962C8B-B14F-4D97-AF65-F5344CB8AC3E}">
        <p14:creationId xmlns:p14="http://schemas.microsoft.com/office/powerpoint/2010/main" val="1772675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Rounded Corners 3">
            <a:extLst>
              <a:ext uri="{FF2B5EF4-FFF2-40B4-BE49-F238E27FC236}">
                <a16:creationId xmlns:a16="http://schemas.microsoft.com/office/drawing/2014/main" id="{96608558-E7D3-9C7A-06F7-283C74EC8F0B}"/>
              </a:ext>
            </a:extLst>
          </p:cNvPr>
          <p:cNvSpPr/>
          <p:nvPr/>
        </p:nvSpPr>
        <p:spPr>
          <a:xfrm>
            <a:off x="683568" y="627534"/>
            <a:ext cx="7848872" cy="3816424"/>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ectangle: Rounded Corners 5">
            <a:extLst>
              <a:ext uri="{FF2B5EF4-FFF2-40B4-BE49-F238E27FC236}">
                <a16:creationId xmlns:a16="http://schemas.microsoft.com/office/drawing/2014/main" id="{C7757AED-EE21-0062-08A2-30FCE7E1F600}"/>
              </a:ext>
            </a:extLst>
          </p:cNvPr>
          <p:cNvSpPr/>
          <p:nvPr/>
        </p:nvSpPr>
        <p:spPr>
          <a:xfrm>
            <a:off x="899592" y="829866"/>
            <a:ext cx="2736304" cy="504056"/>
          </a:xfrm>
          <a:prstGeom prst="roundRect">
            <a:avLst>
              <a:gd name="adj" fmla="val 19419"/>
            </a:avLst>
          </a:prstGeom>
          <a:solidFill>
            <a:srgbClr val="B7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extBox 7">
            <a:extLst>
              <a:ext uri="{FF2B5EF4-FFF2-40B4-BE49-F238E27FC236}">
                <a16:creationId xmlns:a16="http://schemas.microsoft.com/office/drawing/2014/main" id="{A3CBFB4D-309A-9594-FCD3-BBFD47D6D0DF}"/>
              </a:ext>
            </a:extLst>
          </p:cNvPr>
          <p:cNvSpPr txBox="1"/>
          <p:nvPr/>
        </p:nvSpPr>
        <p:spPr>
          <a:xfrm>
            <a:off x="971600" y="901874"/>
            <a:ext cx="2592288" cy="360227"/>
          </a:xfrm>
          <a:prstGeom prst="rect">
            <a:avLst/>
          </a:prstGeom>
          <a:noFill/>
        </p:spPr>
        <p:txBody>
          <a:bodyPr wrap="square" rtlCol="0">
            <a:spAutoFit/>
          </a:bodyPr>
          <a:lstStyle/>
          <a:p>
            <a:pPr>
              <a:lnSpc>
                <a:spcPct val="120000"/>
              </a:lnSpc>
            </a:pPr>
            <a:r>
              <a:rPr lang="en-US" sz="1600" b="1" dirty="0">
                <a:solidFill>
                  <a:schemeClr val="bg2"/>
                </a:solidFill>
                <a:latin typeface="Arial Nova" panose="020B0504020202020204" pitchFamily="34" charset="0"/>
              </a:rPr>
              <a:t>ICE-BREAKER ACTIVITY</a:t>
            </a:r>
          </a:p>
        </p:txBody>
      </p:sp>
      <p:pic>
        <p:nvPicPr>
          <p:cNvPr id="11" name="Picture 10">
            <a:extLst>
              <a:ext uri="{FF2B5EF4-FFF2-40B4-BE49-F238E27FC236}">
                <a16:creationId xmlns:a16="http://schemas.microsoft.com/office/drawing/2014/main" id="{B366F61E-8CD3-577C-BA0E-FE98739AA95E}"/>
              </a:ext>
            </a:extLst>
          </p:cNvPr>
          <p:cNvPicPr>
            <a:picLocks noChangeAspect="1"/>
          </p:cNvPicPr>
          <p:nvPr/>
        </p:nvPicPr>
        <p:blipFill rotWithShape="1">
          <a:blip r:embed="rId2" cstate="print">
            <a:extLst>
              <a:ext uri="{28A0092B-C50C-407E-A947-70E740481C1C}">
                <a14:useLocalDpi xmlns:a14="http://schemas.microsoft.com/office/drawing/2010/main" val="0"/>
              </a:ext>
            </a:extLst>
          </a:blip>
          <a:srcRect l="6534" r="26800"/>
          <a:stretch>
            <a:fillRect/>
          </a:stretch>
        </p:blipFill>
        <p:spPr>
          <a:xfrm>
            <a:off x="899592" y="1436488"/>
            <a:ext cx="2719438" cy="2719438"/>
          </a:xfrm>
          <a:prstGeom prst="roundRect">
            <a:avLst>
              <a:gd name="adj" fmla="val 3886"/>
            </a:avLst>
          </a:prstGeom>
        </p:spPr>
      </p:pic>
      <p:sp>
        <p:nvSpPr>
          <p:cNvPr id="12" name="Title 4">
            <a:extLst>
              <a:ext uri="{FF2B5EF4-FFF2-40B4-BE49-F238E27FC236}">
                <a16:creationId xmlns:a16="http://schemas.microsoft.com/office/drawing/2014/main" id="{9D624F25-B6A4-0CED-5FF5-CAB21D6952F0}"/>
              </a:ext>
            </a:extLst>
          </p:cNvPr>
          <p:cNvSpPr>
            <a:spLocks noGrp="1"/>
          </p:cNvSpPr>
          <p:nvPr>
            <p:ph type="title"/>
          </p:nvPr>
        </p:nvSpPr>
        <p:spPr>
          <a:xfrm>
            <a:off x="3936570" y="795044"/>
            <a:ext cx="3888432" cy="1944216"/>
          </a:xfrm>
        </p:spPr>
        <p:txBody>
          <a:bodyPr>
            <a:normAutofit/>
          </a:bodyPr>
          <a:lstStyle/>
          <a:p>
            <a:pPr algn="l">
              <a:lnSpc>
                <a:spcPts val="3914"/>
              </a:lnSpc>
            </a:pPr>
            <a:r>
              <a:rPr lang="en-US" sz="2800" b="1" dirty="0" err="1">
                <a:solidFill>
                  <a:srgbClr val="B7629B"/>
                </a:solidFill>
                <a:latin typeface="Arial" panose="020B0604020202020204" pitchFamily="34" charset="0"/>
                <a:ea typeface="Andika"/>
                <a:sym typeface="Andika"/>
              </a:rPr>
              <a:t>Mentimeter</a:t>
            </a:r>
            <a:r>
              <a:rPr lang="en-US" sz="2800" b="1" dirty="0">
                <a:solidFill>
                  <a:srgbClr val="B7629B"/>
                </a:solidFill>
                <a:latin typeface="Arial" panose="020B0604020202020204" pitchFamily="34" charset="0"/>
                <a:ea typeface="Andika"/>
                <a:sym typeface="Andika"/>
              </a:rPr>
              <a:t> Activity</a:t>
            </a:r>
          </a:p>
        </p:txBody>
      </p:sp>
      <p:sp>
        <p:nvSpPr>
          <p:cNvPr id="13" name="Rectangle: Rounded Corners 12">
            <a:extLst>
              <a:ext uri="{FF2B5EF4-FFF2-40B4-BE49-F238E27FC236}">
                <a16:creationId xmlns:a16="http://schemas.microsoft.com/office/drawing/2014/main" id="{E428A441-9EE7-D7C3-FC8E-8C64312911E3}"/>
              </a:ext>
            </a:extLst>
          </p:cNvPr>
          <p:cNvSpPr/>
          <p:nvPr/>
        </p:nvSpPr>
        <p:spPr>
          <a:xfrm>
            <a:off x="4080586" y="2162320"/>
            <a:ext cx="792088" cy="72008"/>
          </a:xfrm>
          <a:prstGeom prst="roundRect">
            <a:avLst/>
          </a:prstGeom>
          <a:solidFill>
            <a:srgbClr val="B7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itle 4">
            <a:extLst>
              <a:ext uri="{FF2B5EF4-FFF2-40B4-BE49-F238E27FC236}">
                <a16:creationId xmlns:a16="http://schemas.microsoft.com/office/drawing/2014/main" id="{E29343A4-7DF7-5156-1712-92BD40D678F8}"/>
              </a:ext>
            </a:extLst>
          </p:cNvPr>
          <p:cNvSpPr txBox="1">
            <a:spLocks/>
          </p:cNvSpPr>
          <p:nvPr/>
        </p:nvSpPr>
        <p:spPr>
          <a:xfrm>
            <a:off x="3936570" y="2067694"/>
            <a:ext cx="3888432" cy="194421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lnSpc>
                <a:spcPct val="120000"/>
              </a:lnSpc>
            </a:pPr>
            <a:r>
              <a:rPr lang="en-US" sz="1600" dirty="0">
                <a:solidFill>
                  <a:srgbClr val="000000"/>
                </a:solidFill>
                <a:latin typeface="Arial" panose="020B0604020202020204" pitchFamily="34" charset="0"/>
                <a:ea typeface="Andika"/>
                <a:sym typeface="Andika"/>
              </a:rPr>
              <a:t>Using this </a:t>
            </a:r>
            <a:r>
              <a:rPr lang="en-US" sz="1600" dirty="0" err="1">
                <a:solidFill>
                  <a:srgbClr val="000000"/>
                </a:solidFill>
                <a:latin typeface="Arial" panose="020B0604020202020204" pitchFamily="34" charset="0"/>
                <a:ea typeface="Andika"/>
                <a:sym typeface="Andika"/>
              </a:rPr>
              <a:t>Mentimeter</a:t>
            </a:r>
            <a:r>
              <a:rPr lang="en-US" sz="1600" dirty="0">
                <a:solidFill>
                  <a:srgbClr val="000000"/>
                </a:solidFill>
                <a:latin typeface="Arial" panose="020B0604020202020204" pitchFamily="34" charset="0"/>
                <a:ea typeface="Andika"/>
                <a:sym typeface="Andika"/>
              </a:rPr>
              <a:t> link, write one word that, in your view, represents good conduct, and what </a:t>
            </a:r>
            <a:r>
              <a:rPr lang="en-US" sz="1600" dirty="0" err="1">
                <a:solidFill>
                  <a:srgbClr val="000000"/>
                </a:solidFill>
                <a:latin typeface="Arial" panose="020B0604020202020204" pitchFamily="34" charset="0"/>
                <a:ea typeface="Andika"/>
                <a:sym typeface="Andika"/>
              </a:rPr>
              <a:t>behaviours</a:t>
            </a:r>
            <a:r>
              <a:rPr lang="en-US" sz="1600" dirty="0">
                <a:solidFill>
                  <a:srgbClr val="000000"/>
                </a:solidFill>
                <a:latin typeface="Arial" panose="020B0604020202020204" pitchFamily="34" charset="0"/>
                <a:ea typeface="Andika"/>
                <a:sym typeface="Andika"/>
              </a:rPr>
              <a:t> or actions do you associate with it?</a:t>
            </a:r>
          </a:p>
        </p:txBody>
      </p:sp>
    </p:spTree>
    <p:extLst>
      <p:ext uri="{BB962C8B-B14F-4D97-AF65-F5344CB8AC3E}">
        <p14:creationId xmlns:p14="http://schemas.microsoft.com/office/powerpoint/2010/main" val="67405637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Rounded Corners 4">
            <a:extLst>
              <a:ext uri="{FF2B5EF4-FFF2-40B4-BE49-F238E27FC236}">
                <a16:creationId xmlns:a16="http://schemas.microsoft.com/office/drawing/2014/main" id="{6A9F2B56-9A41-B416-6580-833FAFA29DC1}"/>
              </a:ext>
            </a:extLst>
          </p:cNvPr>
          <p:cNvSpPr/>
          <p:nvPr/>
        </p:nvSpPr>
        <p:spPr>
          <a:xfrm>
            <a:off x="539552" y="483518"/>
            <a:ext cx="8064896" cy="4176464"/>
          </a:xfrm>
          <a:prstGeom prst="roundRect">
            <a:avLst>
              <a:gd name="adj" fmla="val 9825"/>
            </a:avLst>
          </a:prstGeom>
          <a:solidFill>
            <a:srgbClr val="B7629B"/>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 name="Title 1">
            <a:extLst>
              <a:ext uri="{FF2B5EF4-FFF2-40B4-BE49-F238E27FC236}">
                <a16:creationId xmlns:a16="http://schemas.microsoft.com/office/drawing/2014/main" id="{185834DC-D5A8-1DC0-DED2-B9E8CC557199}"/>
              </a:ext>
            </a:extLst>
          </p:cNvPr>
          <p:cNvSpPr>
            <a:spLocks noGrp="1"/>
          </p:cNvSpPr>
          <p:nvPr>
            <p:ph type="title"/>
          </p:nvPr>
        </p:nvSpPr>
        <p:spPr>
          <a:xfrm>
            <a:off x="2123728" y="1851670"/>
            <a:ext cx="4896544" cy="916663"/>
          </a:xfrm>
        </p:spPr>
        <p:txBody>
          <a:bodyPr/>
          <a:lstStyle/>
          <a:p>
            <a:r>
              <a:rPr lang="en-US" sz="4800" b="1" dirty="0">
                <a:solidFill>
                  <a:schemeClr val="bg2"/>
                </a:solidFill>
              </a:rPr>
              <a:t>Case Scenario</a:t>
            </a:r>
            <a:endParaRPr lang="en-SI" sz="4800" b="1" dirty="0">
              <a:solidFill>
                <a:schemeClr val="bg2"/>
              </a:solidFill>
            </a:endParaRPr>
          </a:p>
        </p:txBody>
      </p:sp>
      <p:sp>
        <p:nvSpPr>
          <p:cNvPr id="11" name="TextBox 10">
            <a:extLst>
              <a:ext uri="{FF2B5EF4-FFF2-40B4-BE49-F238E27FC236}">
                <a16:creationId xmlns:a16="http://schemas.microsoft.com/office/drawing/2014/main" id="{89297577-23F4-2D90-62FB-1BEF071FFA69}"/>
              </a:ext>
            </a:extLst>
          </p:cNvPr>
          <p:cNvSpPr txBox="1"/>
          <p:nvPr/>
        </p:nvSpPr>
        <p:spPr>
          <a:xfrm>
            <a:off x="2195736" y="2715766"/>
            <a:ext cx="4572000" cy="850682"/>
          </a:xfrm>
          <a:prstGeom prst="rect">
            <a:avLst/>
          </a:prstGeom>
          <a:noFill/>
        </p:spPr>
        <p:txBody>
          <a:bodyPr wrap="square">
            <a:spAutoFit/>
          </a:bodyPr>
          <a:lstStyle/>
          <a:p>
            <a:pPr algn="ctr">
              <a:lnSpc>
                <a:spcPct val="120000"/>
              </a:lnSpc>
            </a:pPr>
            <a:r>
              <a:rPr lang="en-US" sz="1600" dirty="0">
                <a:solidFill>
                  <a:schemeClr val="bg2"/>
                </a:solidFill>
                <a:latin typeface="Arial Nova" panose="020B0504020202020204" pitchFamily="34" charset="0"/>
                <a:ea typeface="Andika"/>
                <a:cs typeface="Arial" panose="020B0604020202020204" pitchFamily="34" charset="0"/>
                <a:sym typeface="Andika"/>
              </a:rPr>
              <a:t>INTRODUCTION TO THE STUDENT AMBASSADOR ROLE</a:t>
            </a:r>
            <a:br>
              <a:rPr lang="en-US" sz="1600" dirty="0">
                <a:solidFill>
                  <a:schemeClr val="bg2"/>
                </a:solidFill>
                <a:latin typeface="Arial Nova" panose="020B0504020202020204" pitchFamily="34" charset="0"/>
                <a:ea typeface="Andika"/>
                <a:cs typeface="Arial" panose="020B0604020202020204" pitchFamily="34" charset="0"/>
                <a:sym typeface="Andika"/>
              </a:rPr>
            </a:br>
            <a:endParaRPr lang="en-SI" sz="1000" dirty="0">
              <a:latin typeface="Arial Nova" panose="020B0504020202020204" pitchFamily="34" charset="0"/>
            </a:endParaRPr>
          </a:p>
        </p:txBody>
      </p:sp>
      <p:sp>
        <p:nvSpPr>
          <p:cNvPr id="13" name="Freeform: Shape 12">
            <a:extLst>
              <a:ext uri="{FF2B5EF4-FFF2-40B4-BE49-F238E27FC236}">
                <a16:creationId xmlns:a16="http://schemas.microsoft.com/office/drawing/2014/main" id="{1D854604-D80B-3459-D353-5F619051F546}"/>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15" name="Freeform: Shape 14">
            <a:extLst>
              <a:ext uri="{FF2B5EF4-FFF2-40B4-BE49-F238E27FC236}">
                <a16:creationId xmlns:a16="http://schemas.microsoft.com/office/drawing/2014/main" id="{4CE091B0-D49B-1CC0-41CB-D43342A88F4B}"/>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17" name="Graphic 16">
            <a:extLst>
              <a:ext uri="{FF2B5EF4-FFF2-40B4-BE49-F238E27FC236}">
                <a16:creationId xmlns:a16="http://schemas.microsoft.com/office/drawing/2014/main" id="{8C00933F-F817-BDD9-2958-8FB091E39B39}"/>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9786787">
            <a:off x="1156107" y="3366341"/>
            <a:ext cx="1152303" cy="2304606"/>
          </a:xfrm>
          <a:prstGeom prst="rect">
            <a:avLst/>
          </a:prstGeom>
        </p:spPr>
      </p:pic>
      <p:pic>
        <p:nvPicPr>
          <p:cNvPr id="19" name="Graphic 18">
            <a:extLst>
              <a:ext uri="{FF2B5EF4-FFF2-40B4-BE49-F238E27FC236}">
                <a16:creationId xmlns:a16="http://schemas.microsoft.com/office/drawing/2014/main" id="{90D03C10-461A-127C-9419-0FD263B5265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333909" y="3630688"/>
            <a:ext cx="1690595" cy="1690595"/>
          </a:xfrm>
          <a:prstGeom prst="rect">
            <a:avLst/>
          </a:prstGeom>
        </p:spPr>
      </p:pic>
      <p:pic>
        <p:nvPicPr>
          <p:cNvPr id="21" name="Graphic 20">
            <a:extLst>
              <a:ext uri="{FF2B5EF4-FFF2-40B4-BE49-F238E27FC236}">
                <a16:creationId xmlns:a16="http://schemas.microsoft.com/office/drawing/2014/main" id="{F22C29CC-95D7-38B6-2FF8-2243601FCEF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9781" y="1103819"/>
            <a:ext cx="1550800" cy="1550800"/>
          </a:xfrm>
          <a:prstGeom prst="rect">
            <a:avLst/>
          </a:prstGeom>
        </p:spPr>
      </p:pic>
    </p:spTree>
    <p:extLst>
      <p:ext uri="{BB962C8B-B14F-4D97-AF65-F5344CB8AC3E}">
        <p14:creationId xmlns:p14="http://schemas.microsoft.com/office/powerpoint/2010/main" val="14234216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3">
            <a:extLst>
              <a:ext uri="{FF2B5EF4-FFF2-40B4-BE49-F238E27FC236}">
                <a16:creationId xmlns:a16="http://schemas.microsoft.com/office/drawing/2014/main" id="{C7D1349A-0E0F-D0AD-6468-B2F71B173964}"/>
              </a:ext>
            </a:extLst>
          </p:cNvPr>
          <p:cNvSpPr>
            <a:spLocks noGrp="1"/>
          </p:cNvSpPr>
          <p:nvPr>
            <p:ph type="title"/>
          </p:nvPr>
        </p:nvSpPr>
        <p:spPr>
          <a:xfrm>
            <a:off x="4247964" y="591919"/>
            <a:ext cx="3816424" cy="1069628"/>
          </a:xfrm>
        </p:spPr>
        <p:txBody>
          <a:bodyPr>
            <a:normAutofit/>
          </a:bodyPr>
          <a:lstStyle/>
          <a:p>
            <a:r>
              <a:rPr lang="en-US" sz="2800" b="1" dirty="0">
                <a:solidFill>
                  <a:srgbClr val="000000"/>
                </a:solidFill>
                <a:latin typeface="Arial" panose="020B0604020202020204" pitchFamily="34" charset="0"/>
                <a:ea typeface="Andika"/>
                <a:sym typeface="Andika"/>
              </a:rPr>
              <a:t>The Event Planning Dilemma</a:t>
            </a:r>
          </a:p>
        </p:txBody>
      </p:sp>
      <p:sp>
        <p:nvSpPr>
          <p:cNvPr id="18" name="Rectangle: Rounded Corners 17">
            <a:extLst>
              <a:ext uri="{FF2B5EF4-FFF2-40B4-BE49-F238E27FC236}">
                <a16:creationId xmlns:a16="http://schemas.microsoft.com/office/drawing/2014/main" id="{62F6F4A2-7DB7-4A8D-A321-3D4B21AC953E}"/>
              </a:ext>
            </a:extLst>
          </p:cNvPr>
          <p:cNvSpPr/>
          <p:nvPr/>
        </p:nvSpPr>
        <p:spPr>
          <a:xfrm>
            <a:off x="4247964" y="1802511"/>
            <a:ext cx="4644516" cy="1129279"/>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Title 4">
            <a:extLst>
              <a:ext uri="{FF2B5EF4-FFF2-40B4-BE49-F238E27FC236}">
                <a16:creationId xmlns:a16="http://schemas.microsoft.com/office/drawing/2014/main" id="{F474376A-00D1-7648-0BE2-D86380091E24}"/>
              </a:ext>
            </a:extLst>
          </p:cNvPr>
          <p:cNvSpPr txBox="1">
            <a:spLocks/>
          </p:cNvSpPr>
          <p:nvPr/>
        </p:nvSpPr>
        <p:spPr>
          <a:xfrm>
            <a:off x="4411779" y="1738743"/>
            <a:ext cx="4336684" cy="1193047"/>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300" b="1" dirty="0">
                <a:solidFill>
                  <a:srgbClr val="000000"/>
                </a:solidFill>
                <a:latin typeface="Arial" panose="020B0604020202020204" pitchFamily="34" charset="0"/>
                <a:ea typeface="Andika"/>
                <a:sym typeface="Andika"/>
              </a:rPr>
              <a:t>Background: </a:t>
            </a:r>
            <a:r>
              <a:rPr lang="en-US" sz="1300" dirty="0">
                <a:solidFill>
                  <a:srgbClr val="000000"/>
                </a:solidFill>
                <a:latin typeface="Arial" panose="020B0604020202020204" pitchFamily="34" charset="0"/>
                <a:ea typeface="Andika"/>
                <a:sym typeface="Andika"/>
              </a:rPr>
              <a:t>As a student ambassador, Lisa is part of a team planning a welcome event for new students at her education institution. The event is meant to create a friendly environment and help newcomers adjust.</a:t>
            </a:r>
          </a:p>
        </p:txBody>
      </p:sp>
      <p:pic>
        <p:nvPicPr>
          <p:cNvPr id="90" name="Picture 89">
            <a:extLst>
              <a:ext uri="{FF2B5EF4-FFF2-40B4-BE49-F238E27FC236}">
                <a16:creationId xmlns:a16="http://schemas.microsoft.com/office/drawing/2014/main" id="{0A8E2964-972A-6A46-31F1-F1648E1A53D7}"/>
              </a:ext>
            </a:extLst>
          </p:cNvPr>
          <p:cNvPicPr>
            <a:picLocks/>
          </p:cNvPicPr>
          <p:nvPr/>
        </p:nvPicPr>
        <p:blipFill>
          <a:blip>
            <a:extLst>
              <a:ext uri="{96DAC541-7B7A-43D3-8B79-37D633B846F1}">
                <asvg:svgBlip xmlns:asvg="http://schemas.microsoft.com/office/drawing/2016/SVG/main" r:embed="rId2"/>
              </a:ext>
            </a:extLst>
          </a:blip>
          <a:srcRect t="11056" b="11056"/>
          <a:stretch/>
        </p:blipFill>
        <p:spPr>
          <a:xfrm>
            <a:off x="683016" y="871594"/>
            <a:ext cx="3371485" cy="3986287"/>
          </a:xfrm>
          <a:prstGeom prst="roundRect">
            <a:avLst>
              <a:gd name="adj" fmla="val 3886"/>
            </a:avLst>
          </a:prstGeom>
        </p:spPr>
      </p:pic>
      <p:sp>
        <p:nvSpPr>
          <p:cNvPr id="2" name="Rectangle: Rounded Corners 17">
            <a:extLst>
              <a:ext uri="{FF2B5EF4-FFF2-40B4-BE49-F238E27FC236}">
                <a16:creationId xmlns:a16="http://schemas.microsoft.com/office/drawing/2014/main" id="{C6325DAD-D552-4B2B-D56A-74164F271150}"/>
              </a:ext>
            </a:extLst>
          </p:cNvPr>
          <p:cNvSpPr/>
          <p:nvPr/>
        </p:nvSpPr>
        <p:spPr>
          <a:xfrm>
            <a:off x="4247964" y="3035205"/>
            <a:ext cx="4644516" cy="1840801"/>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Title 4">
            <a:extLst>
              <a:ext uri="{FF2B5EF4-FFF2-40B4-BE49-F238E27FC236}">
                <a16:creationId xmlns:a16="http://schemas.microsoft.com/office/drawing/2014/main" id="{D179BB0F-C69F-2B7A-EEFC-77EBB64DF55E}"/>
              </a:ext>
            </a:extLst>
          </p:cNvPr>
          <p:cNvSpPr txBox="1">
            <a:spLocks/>
          </p:cNvSpPr>
          <p:nvPr/>
        </p:nvSpPr>
        <p:spPr>
          <a:xfrm>
            <a:off x="4401879" y="3157768"/>
            <a:ext cx="4356483" cy="1595673"/>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lnSpc>
                <a:spcPct val="120000"/>
              </a:lnSpc>
            </a:pPr>
            <a:r>
              <a:rPr lang="en-US" sz="1300" b="1" dirty="0">
                <a:solidFill>
                  <a:srgbClr val="000000"/>
                </a:solidFill>
                <a:latin typeface="Arial" panose="020B0604020202020204" pitchFamily="34" charset="0"/>
                <a:ea typeface="Andika"/>
                <a:sym typeface="Andika"/>
              </a:rPr>
              <a:t>A week before the event, Lisa overhears fellow ambassador Mark</a:t>
            </a:r>
            <a:r>
              <a:rPr lang="en-US" sz="1300" dirty="0">
                <a:solidFill>
                  <a:srgbClr val="000000"/>
                </a:solidFill>
                <a:latin typeface="Arial" panose="020B0604020202020204" pitchFamily="34" charset="0"/>
                <a:ea typeface="Andika"/>
                <a:sym typeface="Andika"/>
              </a:rPr>
              <a:t> making negative comments about one of the new students on social media. He mocks their appearance and questions why they even applied to the school. Concerned about the impact of Mark's conduct on the ambassador </a:t>
            </a:r>
            <a:r>
              <a:rPr lang="en-US" sz="1300" dirty="0" err="1">
                <a:solidFill>
                  <a:srgbClr val="000000"/>
                </a:solidFill>
                <a:latin typeface="Arial" panose="020B0604020202020204" pitchFamily="34" charset="0"/>
                <a:ea typeface="Andika"/>
                <a:sym typeface="Andika"/>
              </a:rPr>
              <a:t>programme’s</a:t>
            </a:r>
            <a:r>
              <a:rPr lang="en-US" sz="1300" dirty="0">
                <a:solidFill>
                  <a:srgbClr val="000000"/>
                </a:solidFill>
                <a:latin typeface="Arial" panose="020B0604020202020204" pitchFamily="34" charset="0"/>
                <a:ea typeface="Andika"/>
                <a:sym typeface="Andika"/>
              </a:rPr>
              <a:t> reputation, Lisa feels it's crucial to address this </a:t>
            </a:r>
            <a:r>
              <a:rPr lang="en-US" sz="1300" dirty="0" err="1">
                <a:solidFill>
                  <a:srgbClr val="000000"/>
                </a:solidFill>
                <a:latin typeface="Arial" panose="020B0604020202020204" pitchFamily="34" charset="0"/>
                <a:ea typeface="Andika"/>
                <a:sym typeface="Andika"/>
              </a:rPr>
              <a:t>behaviour</a:t>
            </a:r>
            <a:r>
              <a:rPr lang="en-US" sz="1300" dirty="0">
                <a:solidFill>
                  <a:srgbClr val="000000"/>
                </a:solidFill>
                <a:latin typeface="Arial" panose="020B0604020202020204" pitchFamily="34" charset="0"/>
                <a:ea typeface="Andika"/>
                <a:sym typeface="Andika"/>
              </a:rPr>
              <a:t>.</a:t>
            </a:r>
          </a:p>
        </p:txBody>
      </p:sp>
    </p:spTree>
    <p:extLst>
      <p:ext uri="{BB962C8B-B14F-4D97-AF65-F5344CB8AC3E}">
        <p14:creationId xmlns:p14="http://schemas.microsoft.com/office/powerpoint/2010/main" val="64864506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Rounded Corners 9">
            <a:extLst>
              <a:ext uri="{FF2B5EF4-FFF2-40B4-BE49-F238E27FC236}">
                <a16:creationId xmlns:a16="http://schemas.microsoft.com/office/drawing/2014/main" id="{9D6E367C-A47E-7335-BBD3-A2076514EE6F}"/>
              </a:ext>
            </a:extLst>
          </p:cNvPr>
          <p:cNvSpPr/>
          <p:nvPr/>
        </p:nvSpPr>
        <p:spPr>
          <a:xfrm>
            <a:off x="465041" y="411510"/>
            <a:ext cx="5235478" cy="4464496"/>
          </a:xfrm>
          <a:prstGeom prst="roundRect">
            <a:avLst>
              <a:gd name="adj" fmla="val 5186"/>
            </a:avLst>
          </a:prstGeom>
          <a:solidFill>
            <a:schemeClr val="bg2">
              <a:lumMod val="9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1" name="TextBox 10">
            <a:extLst>
              <a:ext uri="{FF2B5EF4-FFF2-40B4-BE49-F238E27FC236}">
                <a16:creationId xmlns:a16="http://schemas.microsoft.com/office/drawing/2014/main" id="{8B631BB1-B127-2628-1C44-2FE06073D829}"/>
              </a:ext>
            </a:extLst>
          </p:cNvPr>
          <p:cNvSpPr txBox="1"/>
          <p:nvPr/>
        </p:nvSpPr>
        <p:spPr>
          <a:xfrm>
            <a:off x="681065" y="627534"/>
            <a:ext cx="3600400" cy="1200329"/>
          </a:xfrm>
          <a:prstGeom prst="rect">
            <a:avLst/>
          </a:prstGeom>
          <a:noFill/>
        </p:spPr>
        <p:txBody>
          <a:bodyPr wrap="square" rtlCol="0">
            <a:spAutoFit/>
          </a:bodyPr>
          <a:lstStyle/>
          <a:p>
            <a:r>
              <a:rPr lang="en-US" sz="3600" b="1" dirty="0">
                <a:solidFill>
                  <a:srgbClr val="000000"/>
                </a:solidFill>
                <a:latin typeface="Andika"/>
                <a:ea typeface="Andika"/>
                <a:cs typeface="Andika"/>
                <a:sym typeface="Andika"/>
              </a:rPr>
              <a:t>Situation Assessment</a:t>
            </a:r>
          </a:p>
        </p:txBody>
      </p:sp>
      <p:sp>
        <p:nvSpPr>
          <p:cNvPr id="12" name="Speech Bubble: Rectangle with Corners Rounded 11">
            <a:extLst>
              <a:ext uri="{FF2B5EF4-FFF2-40B4-BE49-F238E27FC236}">
                <a16:creationId xmlns:a16="http://schemas.microsoft.com/office/drawing/2014/main" id="{8B3EF8DF-76B4-9344-0FB4-DFE282B5E17C}"/>
              </a:ext>
            </a:extLst>
          </p:cNvPr>
          <p:cNvSpPr/>
          <p:nvPr/>
        </p:nvSpPr>
        <p:spPr>
          <a:xfrm>
            <a:off x="850802" y="1985520"/>
            <a:ext cx="4009230" cy="1200328"/>
          </a:xfrm>
          <a:prstGeom prst="wedgeRoundRectCallout">
            <a:avLst>
              <a:gd name="adj1" fmla="val -54756"/>
              <a:gd name="adj2" fmla="val 23834"/>
              <a:gd name="adj3" fmla="val 16667"/>
            </a:avLst>
          </a:prstGeom>
          <a:solidFill>
            <a:srgbClr val="B7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3" name="TextBox 12">
            <a:extLst>
              <a:ext uri="{FF2B5EF4-FFF2-40B4-BE49-F238E27FC236}">
                <a16:creationId xmlns:a16="http://schemas.microsoft.com/office/drawing/2014/main" id="{ADAB2D3F-0020-0482-90FA-F0ED5519141D}"/>
              </a:ext>
            </a:extLst>
          </p:cNvPr>
          <p:cNvSpPr txBox="1"/>
          <p:nvPr/>
        </p:nvSpPr>
        <p:spPr>
          <a:xfrm>
            <a:off x="958813" y="2094696"/>
            <a:ext cx="3757203" cy="954107"/>
          </a:xfrm>
          <a:prstGeom prst="rect">
            <a:avLst/>
          </a:prstGeom>
          <a:noFill/>
        </p:spPr>
        <p:txBody>
          <a:bodyPr wrap="square" rtlCol="0">
            <a:spAutoFit/>
          </a:bodyPr>
          <a:lstStyle/>
          <a:p>
            <a:pPr indent="-246696"/>
            <a:r>
              <a:rPr lang="en-US" sz="1400" dirty="0">
                <a:solidFill>
                  <a:schemeClr val="bg1"/>
                </a:solidFill>
                <a:latin typeface="Arial" panose="020B0604020202020204" pitchFamily="34" charset="0"/>
                <a:ea typeface="Andika"/>
                <a:cs typeface="Arial" panose="020B0604020202020204" pitchFamily="34" charset="0"/>
                <a:sym typeface="Andika"/>
              </a:rPr>
              <a:t>What are the potential consequences of Mark's negative comments on social media for the ambassador </a:t>
            </a:r>
            <a:r>
              <a:rPr lang="en-US" sz="1400" dirty="0" err="1">
                <a:solidFill>
                  <a:schemeClr val="bg1"/>
                </a:solidFill>
                <a:latin typeface="Arial" panose="020B0604020202020204" pitchFamily="34" charset="0"/>
                <a:ea typeface="Andika"/>
                <a:cs typeface="Arial" panose="020B0604020202020204" pitchFamily="34" charset="0"/>
                <a:sym typeface="Andika"/>
              </a:rPr>
              <a:t>programme</a:t>
            </a:r>
            <a:r>
              <a:rPr lang="en-US" sz="1400" dirty="0">
                <a:solidFill>
                  <a:schemeClr val="bg1"/>
                </a:solidFill>
                <a:latin typeface="Arial" panose="020B0604020202020204" pitchFamily="34" charset="0"/>
                <a:ea typeface="Andika"/>
                <a:cs typeface="Arial" panose="020B0604020202020204" pitchFamily="34" charset="0"/>
                <a:sym typeface="Andika"/>
              </a:rPr>
              <a:t> and the new student community?</a:t>
            </a:r>
          </a:p>
        </p:txBody>
      </p:sp>
      <p:sp>
        <p:nvSpPr>
          <p:cNvPr id="15" name="Speech Bubble: Rectangle with Corners Rounded 14">
            <a:extLst>
              <a:ext uri="{FF2B5EF4-FFF2-40B4-BE49-F238E27FC236}">
                <a16:creationId xmlns:a16="http://schemas.microsoft.com/office/drawing/2014/main" id="{0E01707D-FB4E-54D7-35CD-B03B8CFA8AE1}"/>
              </a:ext>
            </a:extLst>
          </p:cNvPr>
          <p:cNvSpPr/>
          <p:nvPr/>
        </p:nvSpPr>
        <p:spPr>
          <a:xfrm>
            <a:off x="1624925" y="3386850"/>
            <a:ext cx="3625886" cy="1200328"/>
          </a:xfrm>
          <a:prstGeom prst="wedgeRoundRectCallout">
            <a:avLst>
              <a:gd name="adj1" fmla="val 56077"/>
              <a:gd name="adj2" fmla="val 19761"/>
              <a:gd name="adj3" fmla="val 16667"/>
            </a:avLst>
          </a:prstGeom>
          <a:solidFill>
            <a:srgbClr val="B7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7" name="TextBox 16">
            <a:extLst>
              <a:ext uri="{FF2B5EF4-FFF2-40B4-BE49-F238E27FC236}">
                <a16:creationId xmlns:a16="http://schemas.microsoft.com/office/drawing/2014/main" id="{5A84AF10-C434-2867-DBD5-316CF3531ED5}"/>
              </a:ext>
            </a:extLst>
          </p:cNvPr>
          <p:cNvSpPr txBox="1"/>
          <p:nvPr/>
        </p:nvSpPr>
        <p:spPr>
          <a:xfrm>
            <a:off x="1835696" y="3492233"/>
            <a:ext cx="3409862" cy="954107"/>
          </a:xfrm>
          <a:prstGeom prst="rect">
            <a:avLst/>
          </a:prstGeom>
          <a:noFill/>
        </p:spPr>
        <p:txBody>
          <a:bodyPr wrap="square" rtlCol="0">
            <a:spAutoFit/>
          </a:bodyPr>
          <a:lstStyle/>
          <a:p>
            <a:pPr indent="-246696"/>
            <a:r>
              <a:rPr lang="en-US" sz="1400" dirty="0">
                <a:solidFill>
                  <a:schemeClr val="bg1"/>
                </a:solidFill>
                <a:latin typeface="Arial" panose="020B0604020202020204" pitchFamily="34" charset="0"/>
                <a:ea typeface="Andika"/>
                <a:cs typeface="Arial" panose="020B0604020202020204" pitchFamily="34" charset="0"/>
                <a:sym typeface="Andika"/>
              </a:rPr>
              <a:t>Have you ever witnessed or been involved in a similar situation? What actions did you take, or what would you wish you had done differently?</a:t>
            </a:r>
          </a:p>
        </p:txBody>
      </p:sp>
      <p:pic>
        <p:nvPicPr>
          <p:cNvPr id="2" name="Picture 89">
            <a:extLst>
              <a:ext uri="{FF2B5EF4-FFF2-40B4-BE49-F238E27FC236}">
                <a16:creationId xmlns:a16="http://schemas.microsoft.com/office/drawing/2014/main" id="{82F0B2A4-B80C-457B-97B6-43F5C3E4374D}"/>
              </a:ext>
            </a:extLst>
          </p:cNvPr>
          <p:cNvPicPr>
            <a:picLocks/>
          </p:cNvPicPr>
          <p:nvPr/>
        </p:nvPicPr>
        <p:blipFill>
          <a:blip>
            <a:extLst>
              <a:ext uri="{96DAC541-7B7A-43D3-8B79-37D633B846F1}">
                <asvg:svgBlip xmlns:asvg="http://schemas.microsoft.com/office/drawing/2016/SVG/main" r:embed="rId2"/>
              </a:ext>
            </a:extLst>
          </a:blip>
          <a:srcRect l="2786" r="2786"/>
          <a:stretch/>
        </p:blipFill>
        <p:spPr>
          <a:xfrm>
            <a:off x="5881845" y="411510"/>
            <a:ext cx="3010636" cy="3744417"/>
          </a:xfrm>
          <a:prstGeom prst="roundRect">
            <a:avLst>
              <a:gd name="adj" fmla="val 3886"/>
            </a:avLst>
          </a:prstGeom>
        </p:spPr>
      </p:pic>
    </p:spTree>
    <p:extLst>
      <p:ext uri="{BB962C8B-B14F-4D97-AF65-F5344CB8AC3E}">
        <p14:creationId xmlns:p14="http://schemas.microsoft.com/office/powerpoint/2010/main" val="117718181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B08F3-637C-76CE-ADFF-F7069A20F124}"/>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1AD9F020-83AA-2F79-0CDA-2BC2AE8A59B6}"/>
              </a:ext>
            </a:extLst>
          </p:cNvPr>
          <p:cNvSpPr>
            <a:spLocks noGrp="1"/>
          </p:cNvSpPr>
          <p:nvPr>
            <p:ph type="title" idx="4294967295"/>
          </p:nvPr>
        </p:nvSpPr>
        <p:spPr>
          <a:xfrm>
            <a:off x="0" y="225425"/>
            <a:ext cx="7218363" cy="690563"/>
          </a:xfrm>
        </p:spPr>
        <p:txBody>
          <a:bodyPr>
            <a:normAutofit/>
          </a:bodyPr>
          <a:lstStyle/>
          <a:p>
            <a:r>
              <a:rPr lang="en-US" sz="2800" b="1" dirty="0">
                <a:solidFill>
                  <a:srgbClr val="000000"/>
                </a:solidFill>
                <a:latin typeface="Arial" panose="020B0604020202020204" pitchFamily="34" charset="0"/>
                <a:ea typeface="Andika"/>
                <a:sym typeface="Andika"/>
              </a:rPr>
              <a:t>Consequences of Negative Comments</a:t>
            </a:r>
          </a:p>
        </p:txBody>
      </p:sp>
      <p:sp>
        <p:nvSpPr>
          <p:cNvPr id="4" name="Rectangle: Rounded Corners 1">
            <a:extLst>
              <a:ext uri="{FF2B5EF4-FFF2-40B4-BE49-F238E27FC236}">
                <a16:creationId xmlns:a16="http://schemas.microsoft.com/office/drawing/2014/main" id="{3C88CB1D-EF87-64B8-0C25-5F2B12C7298B}"/>
              </a:ext>
            </a:extLst>
          </p:cNvPr>
          <p:cNvSpPr/>
          <p:nvPr/>
        </p:nvSpPr>
        <p:spPr>
          <a:xfrm>
            <a:off x="412956" y="1161374"/>
            <a:ext cx="2448272" cy="1086981"/>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TextBox 4">
            <a:extLst>
              <a:ext uri="{FF2B5EF4-FFF2-40B4-BE49-F238E27FC236}">
                <a16:creationId xmlns:a16="http://schemas.microsoft.com/office/drawing/2014/main" id="{C0879DAB-7D4D-39A8-4DA4-0CE2404CB2F3}"/>
              </a:ext>
            </a:extLst>
          </p:cNvPr>
          <p:cNvSpPr txBox="1"/>
          <p:nvPr/>
        </p:nvSpPr>
        <p:spPr>
          <a:xfrm>
            <a:off x="389887" y="1154513"/>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1</a:t>
            </a:r>
            <a:endParaRPr lang="en-SI" sz="5400" b="1" dirty="0">
              <a:solidFill>
                <a:schemeClr val="accent4">
                  <a:lumMod val="20000"/>
                  <a:lumOff val="80000"/>
                </a:schemeClr>
              </a:solidFill>
              <a:latin typeface="Arial Nova" panose="020B0504020202020204" pitchFamily="34" charset="0"/>
            </a:endParaRPr>
          </a:p>
        </p:txBody>
      </p:sp>
      <p:sp>
        <p:nvSpPr>
          <p:cNvPr id="7" name="Rectangle: Rounded Corners 7">
            <a:extLst>
              <a:ext uri="{FF2B5EF4-FFF2-40B4-BE49-F238E27FC236}">
                <a16:creationId xmlns:a16="http://schemas.microsoft.com/office/drawing/2014/main" id="{E2B13BA9-0B19-82DB-0CC5-C243A879223D}"/>
              </a:ext>
            </a:extLst>
          </p:cNvPr>
          <p:cNvSpPr/>
          <p:nvPr/>
        </p:nvSpPr>
        <p:spPr>
          <a:xfrm>
            <a:off x="700987" y="1160699"/>
            <a:ext cx="4232807" cy="1086981"/>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itle 4">
            <a:extLst>
              <a:ext uri="{FF2B5EF4-FFF2-40B4-BE49-F238E27FC236}">
                <a16:creationId xmlns:a16="http://schemas.microsoft.com/office/drawing/2014/main" id="{B9358388-A8D2-D49D-3769-F439792AAAAA}"/>
              </a:ext>
            </a:extLst>
          </p:cNvPr>
          <p:cNvSpPr txBox="1">
            <a:spLocks/>
          </p:cNvSpPr>
          <p:nvPr/>
        </p:nvSpPr>
        <p:spPr>
          <a:xfrm>
            <a:off x="881006" y="1162357"/>
            <a:ext cx="4052788"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lnSpc>
                <a:spcPts val="1890"/>
              </a:lnSpc>
            </a:pPr>
            <a:r>
              <a:rPr lang="en-US" sz="1400" dirty="0">
                <a:solidFill>
                  <a:srgbClr val="000000"/>
                </a:solidFill>
                <a:latin typeface="Arial" panose="020B0604020202020204" pitchFamily="34" charset="0"/>
                <a:ea typeface="Andika"/>
                <a:sym typeface="Andika"/>
              </a:rPr>
              <a:t>The ambassador </a:t>
            </a:r>
            <a:r>
              <a:rPr lang="en-US" sz="1400" dirty="0" err="1">
                <a:solidFill>
                  <a:srgbClr val="000000"/>
                </a:solidFill>
                <a:latin typeface="Arial" panose="020B0604020202020204" pitchFamily="34" charset="0"/>
                <a:ea typeface="Andika"/>
                <a:sym typeface="Andika"/>
              </a:rPr>
              <a:t>programme’s</a:t>
            </a:r>
            <a:r>
              <a:rPr lang="en-US" sz="1400" dirty="0">
                <a:solidFill>
                  <a:srgbClr val="000000"/>
                </a:solidFill>
                <a:latin typeface="Arial" panose="020B0604020202020204" pitchFamily="34" charset="0"/>
                <a:ea typeface="Andika"/>
                <a:sym typeface="Andika"/>
              </a:rPr>
              <a:t> reputation may be damaged, leading to decreased trust and credibility among new students and their families.</a:t>
            </a:r>
          </a:p>
        </p:txBody>
      </p:sp>
      <p:sp>
        <p:nvSpPr>
          <p:cNvPr id="9" name="Rectangle: Rounded Corners 1">
            <a:extLst>
              <a:ext uri="{FF2B5EF4-FFF2-40B4-BE49-F238E27FC236}">
                <a16:creationId xmlns:a16="http://schemas.microsoft.com/office/drawing/2014/main" id="{AA8305B1-26CC-188E-F5A6-D5083D3B4D31}"/>
              </a:ext>
            </a:extLst>
          </p:cNvPr>
          <p:cNvSpPr/>
          <p:nvPr/>
        </p:nvSpPr>
        <p:spPr>
          <a:xfrm>
            <a:off x="412956" y="2354743"/>
            <a:ext cx="2448272" cy="1086981"/>
          </a:xfrm>
          <a:prstGeom prst="roundRect">
            <a:avLst>
              <a:gd name="adj" fmla="val 6920"/>
            </a:avLst>
          </a:prstGeom>
          <a:solidFill>
            <a:srgbClr val="B7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extBox 9">
            <a:extLst>
              <a:ext uri="{FF2B5EF4-FFF2-40B4-BE49-F238E27FC236}">
                <a16:creationId xmlns:a16="http://schemas.microsoft.com/office/drawing/2014/main" id="{D9309484-C87E-2C8C-7CBF-B6D6199E03AA}"/>
              </a:ext>
            </a:extLst>
          </p:cNvPr>
          <p:cNvSpPr txBox="1"/>
          <p:nvPr/>
        </p:nvSpPr>
        <p:spPr>
          <a:xfrm>
            <a:off x="389887" y="2347882"/>
            <a:ext cx="3744416" cy="923330"/>
          </a:xfrm>
          <a:prstGeom prst="rect">
            <a:avLst/>
          </a:prstGeom>
          <a:noFill/>
        </p:spPr>
        <p:txBody>
          <a:bodyPr wrap="square" rtlCol="0">
            <a:spAutoFit/>
          </a:bodyPr>
          <a:lstStyle/>
          <a:p>
            <a:r>
              <a:rPr lang="en-US" sz="5400" b="1" dirty="0">
                <a:solidFill>
                  <a:srgbClr val="ECD0E6"/>
                </a:solidFill>
                <a:latin typeface="Arial Nova" panose="020B0504020202020204" pitchFamily="34" charset="0"/>
              </a:rPr>
              <a:t>2</a:t>
            </a:r>
            <a:endParaRPr lang="en-SI" sz="5400" b="1" dirty="0">
              <a:solidFill>
                <a:srgbClr val="ECD0E6"/>
              </a:solidFill>
              <a:latin typeface="Arial Nova" panose="020B0504020202020204" pitchFamily="34" charset="0"/>
            </a:endParaRPr>
          </a:p>
        </p:txBody>
      </p:sp>
      <p:sp>
        <p:nvSpPr>
          <p:cNvPr id="11" name="Rectangle: Rounded Corners 7">
            <a:extLst>
              <a:ext uri="{FF2B5EF4-FFF2-40B4-BE49-F238E27FC236}">
                <a16:creationId xmlns:a16="http://schemas.microsoft.com/office/drawing/2014/main" id="{215E5DD4-D9A7-281C-7D68-8B831D0E12E3}"/>
              </a:ext>
            </a:extLst>
          </p:cNvPr>
          <p:cNvSpPr/>
          <p:nvPr/>
        </p:nvSpPr>
        <p:spPr>
          <a:xfrm>
            <a:off x="700987" y="2354068"/>
            <a:ext cx="4232807" cy="1086981"/>
          </a:xfrm>
          <a:prstGeom prst="roundRect">
            <a:avLst>
              <a:gd name="adj" fmla="val 6920"/>
            </a:avLst>
          </a:prstGeom>
          <a:solidFill>
            <a:srgbClr val="ECD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Title 4">
            <a:extLst>
              <a:ext uri="{FF2B5EF4-FFF2-40B4-BE49-F238E27FC236}">
                <a16:creationId xmlns:a16="http://schemas.microsoft.com/office/drawing/2014/main" id="{1D060119-4937-4C24-269C-91747ABC7761}"/>
              </a:ext>
            </a:extLst>
          </p:cNvPr>
          <p:cNvSpPr txBox="1">
            <a:spLocks/>
          </p:cNvSpPr>
          <p:nvPr/>
        </p:nvSpPr>
        <p:spPr>
          <a:xfrm>
            <a:off x="881006" y="2355726"/>
            <a:ext cx="4052788"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lnSpc>
                <a:spcPts val="1890"/>
              </a:lnSpc>
            </a:pPr>
            <a:r>
              <a:rPr lang="en-US" sz="1400" dirty="0">
                <a:solidFill>
                  <a:srgbClr val="000000"/>
                </a:solidFill>
                <a:latin typeface="Arial" panose="020B0604020202020204" pitchFamily="34" charset="0"/>
                <a:ea typeface="Andika"/>
                <a:sym typeface="Andika"/>
              </a:rPr>
              <a:t>Prospective students may feel alienated, leading to potential misunderstandings about the community's inclusivity.</a:t>
            </a:r>
          </a:p>
        </p:txBody>
      </p:sp>
      <p:sp>
        <p:nvSpPr>
          <p:cNvPr id="13" name="Rectangle: Rounded Corners 1">
            <a:extLst>
              <a:ext uri="{FF2B5EF4-FFF2-40B4-BE49-F238E27FC236}">
                <a16:creationId xmlns:a16="http://schemas.microsoft.com/office/drawing/2014/main" id="{56697C92-FBE0-10B2-168A-7283004700B6}"/>
              </a:ext>
            </a:extLst>
          </p:cNvPr>
          <p:cNvSpPr/>
          <p:nvPr/>
        </p:nvSpPr>
        <p:spPr>
          <a:xfrm>
            <a:off x="412956" y="3548113"/>
            <a:ext cx="2448272" cy="1086981"/>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extBox 13">
            <a:extLst>
              <a:ext uri="{FF2B5EF4-FFF2-40B4-BE49-F238E27FC236}">
                <a16:creationId xmlns:a16="http://schemas.microsoft.com/office/drawing/2014/main" id="{5486C376-E030-AF62-9D4C-53A45913988A}"/>
              </a:ext>
            </a:extLst>
          </p:cNvPr>
          <p:cNvSpPr txBox="1"/>
          <p:nvPr/>
        </p:nvSpPr>
        <p:spPr>
          <a:xfrm>
            <a:off x="389887" y="3541252"/>
            <a:ext cx="3744416" cy="923330"/>
          </a:xfrm>
          <a:prstGeom prst="rect">
            <a:avLst/>
          </a:prstGeom>
          <a:noFill/>
        </p:spPr>
        <p:txBody>
          <a:bodyPr wrap="square" rtlCol="0">
            <a:spAutoFit/>
          </a:bodyPr>
          <a:lstStyle/>
          <a:p>
            <a:r>
              <a:rPr lang="en-US" sz="5400" b="1" dirty="0">
                <a:solidFill>
                  <a:schemeClr val="accent2">
                    <a:lumMod val="20000"/>
                    <a:lumOff val="80000"/>
                  </a:schemeClr>
                </a:solidFill>
                <a:latin typeface="Arial Nova" panose="020B0504020202020204" pitchFamily="34" charset="0"/>
              </a:rPr>
              <a:t>3</a:t>
            </a:r>
            <a:endParaRPr lang="en-SI" sz="5400" b="1" dirty="0">
              <a:solidFill>
                <a:schemeClr val="accent2">
                  <a:lumMod val="20000"/>
                  <a:lumOff val="80000"/>
                </a:schemeClr>
              </a:solidFill>
              <a:latin typeface="Arial Nova" panose="020B0504020202020204" pitchFamily="34" charset="0"/>
            </a:endParaRPr>
          </a:p>
        </p:txBody>
      </p:sp>
      <p:sp>
        <p:nvSpPr>
          <p:cNvPr id="15" name="Rectangle: Rounded Corners 7">
            <a:extLst>
              <a:ext uri="{FF2B5EF4-FFF2-40B4-BE49-F238E27FC236}">
                <a16:creationId xmlns:a16="http://schemas.microsoft.com/office/drawing/2014/main" id="{0F78309D-8155-1A1A-014A-04EF105B063C}"/>
              </a:ext>
            </a:extLst>
          </p:cNvPr>
          <p:cNvSpPr/>
          <p:nvPr/>
        </p:nvSpPr>
        <p:spPr>
          <a:xfrm>
            <a:off x="700987" y="3547438"/>
            <a:ext cx="4232807" cy="1086981"/>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itle 4">
            <a:extLst>
              <a:ext uri="{FF2B5EF4-FFF2-40B4-BE49-F238E27FC236}">
                <a16:creationId xmlns:a16="http://schemas.microsoft.com/office/drawing/2014/main" id="{32C0219B-1450-BAA3-CCA2-205D9381E610}"/>
              </a:ext>
            </a:extLst>
          </p:cNvPr>
          <p:cNvSpPr txBox="1">
            <a:spLocks/>
          </p:cNvSpPr>
          <p:nvPr/>
        </p:nvSpPr>
        <p:spPr>
          <a:xfrm>
            <a:off x="881006" y="3549096"/>
            <a:ext cx="4052788"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lnSpc>
                <a:spcPts val="1890"/>
              </a:lnSpc>
            </a:pPr>
            <a:r>
              <a:rPr lang="en-US" sz="1400" dirty="0">
                <a:solidFill>
                  <a:srgbClr val="000000"/>
                </a:solidFill>
                <a:latin typeface="Arial" panose="020B0604020202020204" pitchFamily="34" charset="0"/>
                <a:ea typeface="Andika"/>
                <a:sym typeface="Andika"/>
              </a:rPr>
              <a:t>A negative environment may be created, discouraging open communication and meaningful engagement among students.</a:t>
            </a:r>
          </a:p>
        </p:txBody>
      </p:sp>
      <p:pic>
        <p:nvPicPr>
          <p:cNvPr id="17" name="Picture 89">
            <a:extLst>
              <a:ext uri="{FF2B5EF4-FFF2-40B4-BE49-F238E27FC236}">
                <a16:creationId xmlns:a16="http://schemas.microsoft.com/office/drawing/2014/main" id="{A143E73C-677D-9183-CE71-4BEBF3AB462D}"/>
              </a:ext>
            </a:extLst>
          </p:cNvPr>
          <p:cNvPicPr>
            <a:picLocks/>
          </p:cNvPicPr>
          <p:nvPr/>
        </p:nvPicPr>
        <p:blipFill>
          <a:blip>
            <a:extLst>
              <a:ext uri="{96DAC541-7B7A-43D3-8B79-37D633B846F1}">
                <asvg:svgBlip xmlns:asvg="http://schemas.microsoft.com/office/drawing/2016/SVG/main" r:embed="rId2"/>
              </a:ext>
            </a:extLst>
          </a:blip>
          <a:srcRect t="8101" b="8101"/>
          <a:stretch/>
        </p:blipFill>
        <p:spPr>
          <a:xfrm>
            <a:off x="5401844" y="1154514"/>
            <a:ext cx="3371485" cy="3479906"/>
          </a:xfrm>
          <a:prstGeom prst="roundRect">
            <a:avLst>
              <a:gd name="adj" fmla="val 3886"/>
            </a:avLst>
          </a:prstGeom>
        </p:spPr>
      </p:pic>
    </p:spTree>
    <p:extLst>
      <p:ext uri="{BB962C8B-B14F-4D97-AF65-F5344CB8AC3E}">
        <p14:creationId xmlns:p14="http://schemas.microsoft.com/office/powerpoint/2010/main" val="13034384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225CB1-D0E2-4D67-5F5A-F0D82C152130}"/>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81AEAD58-AB83-7270-BC91-DBABE95382C4}"/>
              </a:ext>
            </a:extLst>
          </p:cNvPr>
          <p:cNvSpPr>
            <a:spLocks noGrp="1"/>
          </p:cNvSpPr>
          <p:nvPr>
            <p:ph type="title" idx="4294967295"/>
          </p:nvPr>
        </p:nvSpPr>
        <p:spPr>
          <a:xfrm>
            <a:off x="389887" y="225425"/>
            <a:ext cx="6828476" cy="690563"/>
          </a:xfrm>
        </p:spPr>
        <p:txBody>
          <a:bodyPr>
            <a:normAutofit/>
          </a:bodyPr>
          <a:lstStyle/>
          <a:p>
            <a:pPr algn="l">
              <a:lnSpc>
                <a:spcPts val="2007"/>
              </a:lnSpc>
            </a:pPr>
            <a:r>
              <a:rPr lang="en-US" sz="2800" b="1" dirty="0">
                <a:solidFill>
                  <a:srgbClr val="000000"/>
                </a:solidFill>
                <a:latin typeface="Arial" panose="020B0604020202020204" pitchFamily="34" charset="0"/>
                <a:ea typeface="Andika"/>
                <a:cs typeface="Arial" panose="020B0604020202020204" pitchFamily="34" charset="0"/>
                <a:sym typeface="Andika"/>
              </a:rPr>
              <a:t>Addressing Conduct</a:t>
            </a:r>
          </a:p>
        </p:txBody>
      </p:sp>
      <p:sp>
        <p:nvSpPr>
          <p:cNvPr id="4" name="Rectangle: Rounded Corners 1">
            <a:extLst>
              <a:ext uri="{FF2B5EF4-FFF2-40B4-BE49-F238E27FC236}">
                <a16:creationId xmlns:a16="http://schemas.microsoft.com/office/drawing/2014/main" id="{0CF64CB5-0377-7B2B-C69D-FEC39700FCE2}"/>
              </a:ext>
            </a:extLst>
          </p:cNvPr>
          <p:cNvSpPr/>
          <p:nvPr/>
        </p:nvSpPr>
        <p:spPr>
          <a:xfrm>
            <a:off x="412956" y="1161374"/>
            <a:ext cx="2448272" cy="1086981"/>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TextBox 4">
            <a:extLst>
              <a:ext uri="{FF2B5EF4-FFF2-40B4-BE49-F238E27FC236}">
                <a16:creationId xmlns:a16="http://schemas.microsoft.com/office/drawing/2014/main" id="{9421D29C-FC84-8595-2735-67BEDB816108}"/>
              </a:ext>
            </a:extLst>
          </p:cNvPr>
          <p:cNvSpPr txBox="1"/>
          <p:nvPr/>
        </p:nvSpPr>
        <p:spPr>
          <a:xfrm>
            <a:off x="389887" y="1154513"/>
            <a:ext cx="3744416" cy="923330"/>
          </a:xfrm>
          <a:prstGeom prst="rect">
            <a:avLst/>
          </a:prstGeom>
          <a:noFill/>
        </p:spPr>
        <p:txBody>
          <a:bodyPr wrap="square" rtlCol="0">
            <a:spAutoFit/>
          </a:bodyPr>
          <a:lstStyle/>
          <a:p>
            <a:r>
              <a:rPr lang="en-US" sz="5400" b="1" dirty="0">
                <a:solidFill>
                  <a:schemeClr val="accent2">
                    <a:lumMod val="20000"/>
                    <a:lumOff val="80000"/>
                  </a:schemeClr>
                </a:solidFill>
                <a:latin typeface="Arial Nova" panose="020B0504020202020204" pitchFamily="34" charset="0"/>
              </a:rPr>
              <a:t>1</a:t>
            </a:r>
            <a:endParaRPr lang="en-SI" sz="5400" b="1" dirty="0">
              <a:solidFill>
                <a:schemeClr val="accent2">
                  <a:lumMod val="20000"/>
                  <a:lumOff val="80000"/>
                </a:schemeClr>
              </a:solidFill>
              <a:latin typeface="Arial Nova" panose="020B0504020202020204" pitchFamily="34" charset="0"/>
            </a:endParaRPr>
          </a:p>
        </p:txBody>
      </p:sp>
      <p:sp>
        <p:nvSpPr>
          <p:cNvPr id="7" name="Rectangle: Rounded Corners 7">
            <a:extLst>
              <a:ext uri="{FF2B5EF4-FFF2-40B4-BE49-F238E27FC236}">
                <a16:creationId xmlns:a16="http://schemas.microsoft.com/office/drawing/2014/main" id="{90AA2E30-90A2-A65E-7317-562A497A025C}"/>
              </a:ext>
            </a:extLst>
          </p:cNvPr>
          <p:cNvSpPr/>
          <p:nvPr/>
        </p:nvSpPr>
        <p:spPr>
          <a:xfrm>
            <a:off x="700987" y="1160699"/>
            <a:ext cx="4232807" cy="1086981"/>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itle 4">
            <a:extLst>
              <a:ext uri="{FF2B5EF4-FFF2-40B4-BE49-F238E27FC236}">
                <a16:creationId xmlns:a16="http://schemas.microsoft.com/office/drawing/2014/main" id="{05B8761D-761B-E171-BCDA-19E0EFE7E60E}"/>
              </a:ext>
            </a:extLst>
          </p:cNvPr>
          <p:cNvSpPr txBox="1">
            <a:spLocks/>
          </p:cNvSpPr>
          <p:nvPr/>
        </p:nvSpPr>
        <p:spPr>
          <a:xfrm>
            <a:off x="700987" y="1162357"/>
            <a:ext cx="4232807"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80656" lvl="1">
              <a:lnSpc>
                <a:spcPts val="2007"/>
              </a:lnSpc>
            </a:pPr>
            <a:r>
              <a:rPr lang="en-US" sz="1400" dirty="0">
                <a:solidFill>
                  <a:srgbClr val="000000"/>
                </a:solidFill>
                <a:latin typeface="Arial" panose="020B0604020202020204" pitchFamily="34" charset="0"/>
                <a:ea typeface="Andika"/>
                <a:cs typeface="Arial" panose="020B0604020202020204" pitchFamily="34" charset="0"/>
                <a:sym typeface="Andika"/>
              </a:rPr>
              <a:t>How could Lisa address Mark's </a:t>
            </a:r>
            <a:r>
              <a:rPr lang="en-US" sz="1400" dirty="0" err="1">
                <a:solidFill>
                  <a:srgbClr val="000000"/>
                </a:solidFill>
                <a:latin typeface="Arial" panose="020B0604020202020204" pitchFamily="34" charset="0"/>
                <a:ea typeface="Andika"/>
                <a:cs typeface="Arial" panose="020B0604020202020204" pitchFamily="34" charset="0"/>
                <a:sym typeface="Andika"/>
              </a:rPr>
              <a:t>behaviour</a:t>
            </a:r>
            <a:r>
              <a:rPr lang="en-US" sz="1400" dirty="0">
                <a:solidFill>
                  <a:srgbClr val="000000"/>
                </a:solidFill>
                <a:latin typeface="Arial" panose="020B0604020202020204" pitchFamily="34" charset="0"/>
                <a:ea typeface="Andika"/>
                <a:cs typeface="Arial" panose="020B0604020202020204" pitchFamily="34" charset="0"/>
                <a:sym typeface="Andika"/>
              </a:rPr>
              <a:t> in a way that promotes understanding rather than conflict? What approach would be most effective?</a:t>
            </a:r>
          </a:p>
        </p:txBody>
      </p:sp>
      <p:sp>
        <p:nvSpPr>
          <p:cNvPr id="9" name="Rectangle: Rounded Corners 1">
            <a:extLst>
              <a:ext uri="{FF2B5EF4-FFF2-40B4-BE49-F238E27FC236}">
                <a16:creationId xmlns:a16="http://schemas.microsoft.com/office/drawing/2014/main" id="{E307C63E-7E33-8CA2-25D2-4A34E357C3D4}"/>
              </a:ext>
            </a:extLst>
          </p:cNvPr>
          <p:cNvSpPr/>
          <p:nvPr/>
        </p:nvSpPr>
        <p:spPr>
          <a:xfrm>
            <a:off x="412956" y="2354743"/>
            <a:ext cx="2448272" cy="1086981"/>
          </a:xfrm>
          <a:prstGeom prst="roundRect">
            <a:avLst>
              <a:gd name="adj" fmla="val 6920"/>
            </a:avLst>
          </a:prstGeom>
          <a:solidFill>
            <a:schemeClr val="accent4"/>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extBox 9">
            <a:extLst>
              <a:ext uri="{FF2B5EF4-FFF2-40B4-BE49-F238E27FC236}">
                <a16:creationId xmlns:a16="http://schemas.microsoft.com/office/drawing/2014/main" id="{101F3A47-3B7E-9FAE-0D84-58B88CDCD18C}"/>
              </a:ext>
            </a:extLst>
          </p:cNvPr>
          <p:cNvSpPr txBox="1"/>
          <p:nvPr/>
        </p:nvSpPr>
        <p:spPr>
          <a:xfrm>
            <a:off x="389887" y="2347882"/>
            <a:ext cx="3744416" cy="923330"/>
          </a:xfrm>
          <a:prstGeom prst="rect">
            <a:avLst/>
          </a:prstGeom>
          <a:noFill/>
        </p:spPr>
        <p:txBody>
          <a:bodyPr wrap="square" rtlCol="0">
            <a:spAutoFit/>
          </a:bodyPr>
          <a:lstStyle/>
          <a:p>
            <a:r>
              <a:rPr lang="en-US" sz="5400" b="1" dirty="0">
                <a:solidFill>
                  <a:schemeClr val="accent4">
                    <a:lumMod val="20000"/>
                    <a:lumOff val="80000"/>
                  </a:schemeClr>
                </a:solidFill>
                <a:latin typeface="Arial Nova" panose="020B0504020202020204" pitchFamily="34" charset="0"/>
              </a:rPr>
              <a:t>2</a:t>
            </a:r>
            <a:endParaRPr lang="en-SI" sz="5400" b="1" dirty="0">
              <a:solidFill>
                <a:schemeClr val="accent4">
                  <a:lumMod val="20000"/>
                  <a:lumOff val="80000"/>
                </a:schemeClr>
              </a:solidFill>
              <a:latin typeface="Arial Nova" panose="020B0504020202020204" pitchFamily="34" charset="0"/>
            </a:endParaRPr>
          </a:p>
        </p:txBody>
      </p:sp>
      <p:sp>
        <p:nvSpPr>
          <p:cNvPr id="11" name="Rectangle: Rounded Corners 7">
            <a:extLst>
              <a:ext uri="{FF2B5EF4-FFF2-40B4-BE49-F238E27FC236}">
                <a16:creationId xmlns:a16="http://schemas.microsoft.com/office/drawing/2014/main" id="{F8AABD4A-4ECA-046F-F675-54C106160644}"/>
              </a:ext>
            </a:extLst>
          </p:cNvPr>
          <p:cNvSpPr/>
          <p:nvPr/>
        </p:nvSpPr>
        <p:spPr>
          <a:xfrm>
            <a:off x="700987" y="2354068"/>
            <a:ext cx="4232807" cy="1086981"/>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2" name="Title 4">
            <a:extLst>
              <a:ext uri="{FF2B5EF4-FFF2-40B4-BE49-F238E27FC236}">
                <a16:creationId xmlns:a16="http://schemas.microsoft.com/office/drawing/2014/main" id="{26F1F27C-56C5-D3F1-896A-7512D1F6EF89}"/>
              </a:ext>
            </a:extLst>
          </p:cNvPr>
          <p:cNvSpPr txBox="1">
            <a:spLocks/>
          </p:cNvSpPr>
          <p:nvPr/>
        </p:nvSpPr>
        <p:spPr>
          <a:xfrm>
            <a:off x="700987" y="2355726"/>
            <a:ext cx="4232807"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80656" lvl="1">
              <a:lnSpc>
                <a:spcPts val="2007"/>
              </a:lnSpc>
            </a:pPr>
            <a:r>
              <a:rPr lang="en-US" sz="1400" dirty="0">
                <a:solidFill>
                  <a:srgbClr val="000000"/>
                </a:solidFill>
                <a:latin typeface="Arial" panose="020B0604020202020204" pitchFamily="34" charset="0"/>
                <a:ea typeface="Andika"/>
                <a:cs typeface="Arial" panose="020B0604020202020204" pitchFamily="34" charset="0"/>
                <a:sym typeface="Andika"/>
              </a:rPr>
              <a:t>Why is it important for student ambassadors to model good conduct, and how can they ensure they uphold these standards in all interactions?</a:t>
            </a:r>
          </a:p>
        </p:txBody>
      </p:sp>
      <p:sp>
        <p:nvSpPr>
          <p:cNvPr id="13" name="Rectangle: Rounded Corners 1">
            <a:extLst>
              <a:ext uri="{FF2B5EF4-FFF2-40B4-BE49-F238E27FC236}">
                <a16:creationId xmlns:a16="http://schemas.microsoft.com/office/drawing/2014/main" id="{E19786EA-8939-5B70-3414-B65C70155887}"/>
              </a:ext>
            </a:extLst>
          </p:cNvPr>
          <p:cNvSpPr/>
          <p:nvPr/>
        </p:nvSpPr>
        <p:spPr>
          <a:xfrm>
            <a:off x="412956" y="3548113"/>
            <a:ext cx="2448272" cy="1086981"/>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4" name="TextBox 13">
            <a:extLst>
              <a:ext uri="{FF2B5EF4-FFF2-40B4-BE49-F238E27FC236}">
                <a16:creationId xmlns:a16="http://schemas.microsoft.com/office/drawing/2014/main" id="{5644C650-5C8C-C999-F996-E11923DA81F9}"/>
              </a:ext>
            </a:extLst>
          </p:cNvPr>
          <p:cNvSpPr txBox="1"/>
          <p:nvPr/>
        </p:nvSpPr>
        <p:spPr>
          <a:xfrm>
            <a:off x="389887" y="3541252"/>
            <a:ext cx="3744416" cy="923330"/>
          </a:xfrm>
          <a:prstGeom prst="rect">
            <a:avLst/>
          </a:prstGeom>
          <a:noFill/>
        </p:spPr>
        <p:txBody>
          <a:bodyPr wrap="square" rtlCol="0">
            <a:spAutoFit/>
          </a:bodyPr>
          <a:lstStyle/>
          <a:p>
            <a:r>
              <a:rPr lang="en-US" sz="5400" b="1" dirty="0">
                <a:solidFill>
                  <a:schemeClr val="accent5">
                    <a:lumMod val="20000"/>
                    <a:lumOff val="80000"/>
                  </a:schemeClr>
                </a:solidFill>
                <a:latin typeface="Arial Nova" panose="020B0504020202020204" pitchFamily="34" charset="0"/>
              </a:rPr>
              <a:t>3</a:t>
            </a:r>
            <a:endParaRPr lang="en-SI" sz="5400" b="1" dirty="0">
              <a:solidFill>
                <a:schemeClr val="accent5">
                  <a:lumMod val="20000"/>
                  <a:lumOff val="80000"/>
                </a:schemeClr>
              </a:solidFill>
              <a:latin typeface="Arial Nova" panose="020B0504020202020204" pitchFamily="34" charset="0"/>
            </a:endParaRPr>
          </a:p>
        </p:txBody>
      </p:sp>
      <p:sp>
        <p:nvSpPr>
          <p:cNvPr id="15" name="Rectangle: Rounded Corners 7">
            <a:extLst>
              <a:ext uri="{FF2B5EF4-FFF2-40B4-BE49-F238E27FC236}">
                <a16:creationId xmlns:a16="http://schemas.microsoft.com/office/drawing/2014/main" id="{52B26933-7C77-B14A-CA65-3BEA2E3D1A8E}"/>
              </a:ext>
            </a:extLst>
          </p:cNvPr>
          <p:cNvSpPr/>
          <p:nvPr/>
        </p:nvSpPr>
        <p:spPr>
          <a:xfrm>
            <a:off x="700987" y="3547438"/>
            <a:ext cx="4232807" cy="1086981"/>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Title 4">
            <a:extLst>
              <a:ext uri="{FF2B5EF4-FFF2-40B4-BE49-F238E27FC236}">
                <a16:creationId xmlns:a16="http://schemas.microsoft.com/office/drawing/2014/main" id="{AE262B5E-ABD2-92D2-4592-AF604BA18760}"/>
              </a:ext>
            </a:extLst>
          </p:cNvPr>
          <p:cNvSpPr txBox="1">
            <a:spLocks/>
          </p:cNvSpPr>
          <p:nvPr/>
        </p:nvSpPr>
        <p:spPr>
          <a:xfrm>
            <a:off x="700987" y="3549096"/>
            <a:ext cx="4232807"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80656" lvl="1">
              <a:lnSpc>
                <a:spcPts val="2008"/>
              </a:lnSpc>
            </a:pPr>
            <a:r>
              <a:rPr lang="en-US" sz="1400" dirty="0">
                <a:solidFill>
                  <a:srgbClr val="000000"/>
                </a:solidFill>
                <a:latin typeface="Arial" panose="020B0604020202020204" pitchFamily="34" charset="0"/>
                <a:ea typeface="Andika"/>
                <a:cs typeface="Arial" panose="020B0604020202020204" pitchFamily="34" charset="0"/>
                <a:sym typeface="Andika"/>
              </a:rPr>
              <a:t>What strategies could Lisa suggest to Mark for fostering a more inclusive environment for new students?</a:t>
            </a:r>
          </a:p>
        </p:txBody>
      </p:sp>
      <p:pic>
        <p:nvPicPr>
          <p:cNvPr id="17" name="Picture 89">
            <a:extLst>
              <a:ext uri="{FF2B5EF4-FFF2-40B4-BE49-F238E27FC236}">
                <a16:creationId xmlns:a16="http://schemas.microsoft.com/office/drawing/2014/main" id="{C1C109E1-9A5E-5DE6-B944-8FC043431422}"/>
              </a:ext>
            </a:extLst>
          </p:cNvPr>
          <p:cNvPicPr>
            <a:picLocks/>
          </p:cNvPicPr>
          <p:nvPr/>
        </p:nvPicPr>
        <p:blipFill>
          <a:blip>
            <a:extLst>
              <a:ext uri="{96DAC541-7B7A-43D3-8B79-37D633B846F1}">
                <asvg:svgBlip xmlns:asvg="http://schemas.microsoft.com/office/drawing/2016/SVG/main" r:embed="rId2"/>
              </a:ext>
            </a:extLst>
          </a:blip>
          <a:srcRect l="2841" r="2841"/>
          <a:stretch/>
        </p:blipFill>
        <p:spPr>
          <a:xfrm>
            <a:off x="5401844" y="1154514"/>
            <a:ext cx="3371485" cy="3479906"/>
          </a:xfrm>
          <a:prstGeom prst="roundRect">
            <a:avLst>
              <a:gd name="adj" fmla="val 3886"/>
            </a:avLst>
          </a:prstGeom>
        </p:spPr>
      </p:pic>
    </p:spTree>
    <p:extLst>
      <p:ext uri="{BB962C8B-B14F-4D97-AF65-F5344CB8AC3E}">
        <p14:creationId xmlns:p14="http://schemas.microsoft.com/office/powerpoint/2010/main" val="34034244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EB01C1-A3D9-216D-4C3E-200DC6290F36}"/>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AE33ED56-874C-8221-1EEC-A8D897FC071E}"/>
              </a:ext>
            </a:extLst>
          </p:cNvPr>
          <p:cNvSpPr>
            <a:spLocks noGrp="1"/>
          </p:cNvSpPr>
          <p:nvPr>
            <p:ph type="title" idx="4294967295"/>
          </p:nvPr>
        </p:nvSpPr>
        <p:spPr>
          <a:xfrm>
            <a:off x="493414" y="585252"/>
            <a:ext cx="3997609" cy="577708"/>
          </a:xfrm>
        </p:spPr>
        <p:txBody>
          <a:bodyPr>
            <a:noAutofit/>
          </a:bodyPr>
          <a:lstStyle/>
          <a:p>
            <a:pPr algn="l"/>
            <a:r>
              <a:rPr lang="en-US" sz="2000" b="1" dirty="0">
                <a:solidFill>
                  <a:srgbClr val="B7629B"/>
                </a:solidFill>
                <a:latin typeface="Arial" panose="020B0604020202020204" pitchFamily="34" charset="0"/>
                <a:ea typeface="Andika"/>
                <a:cs typeface="Arial" panose="020B0604020202020204" pitchFamily="34" charset="0"/>
                <a:sym typeface="Andika"/>
              </a:rPr>
              <a:t>Addressing Inappropriate </a:t>
            </a:r>
            <a:r>
              <a:rPr lang="en-US" sz="2000" b="1" dirty="0" err="1">
                <a:solidFill>
                  <a:srgbClr val="B7629B"/>
                </a:solidFill>
                <a:latin typeface="Arial" panose="020B0604020202020204" pitchFamily="34" charset="0"/>
                <a:ea typeface="Andika"/>
                <a:cs typeface="Arial" panose="020B0604020202020204" pitchFamily="34" charset="0"/>
                <a:sym typeface="Andika"/>
              </a:rPr>
              <a:t>Behaviour</a:t>
            </a:r>
            <a:endParaRPr lang="en-US" sz="2000" b="1" dirty="0">
              <a:solidFill>
                <a:srgbClr val="B7629B"/>
              </a:solidFill>
              <a:latin typeface="Arial" panose="020B0604020202020204" pitchFamily="34" charset="0"/>
              <a:ea typeface="Andika"/>
              <a:cs typeface="Arial" panose="020B0604020202020204" pitchFamily="34" charset="0"/>
              <a:sym typeface="Andika"/>
            </a:endParaRPr>
          </a:p>
        </p:txBody>
      </p:sp>
      <p:sp>
        <p:nvSpPr>
          <p:cNvPr id="7" name="Rectangle: Rounded Corners 7">
            <a:extLst>
              <a:ext uri="{FF2B5EF4-FFF2-40B4-BE49-F238E27FC236}">
                <a16:creationId xmlns:a16="http://schemas.microsoft.com/office/drawing/2014/main" id="{A4C316F3-954F-8E1E-FA8D-E603028F6EBC}"/>
              </a:ext>
            </a:extLst>
          </p:cNvPr>
          <p:cNvSpPr/>
          <p:nvPr/>
        </p:nvSpPr>
        <p:spPr>
          <a:xfrm>
            <a:off x="493414" y="1326604"/>
            <a:ext cx="3744416" cy="1694617"/>
          </a:xfrm>
          <a:prstGeom prst="roundRect">
            <a:avLst>
              <a:gd name="adj" fmla="val 6920"/>
            </a:avLst>
          </a:prstGeom>
          <a:solidFill>
            <a:srgbClr val="ECD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itle 4">
            <a:extLst>
              <a:ext uri="{FF2B5EF4-FFF2-40B4-BE49-F238E27FC236}">
                <a16:creationId xmlns:a16="http://schemas.microsoft.com/office/drawing/2014/main" id="{F408181D-CDC4-D680-E971-2E40EB49DE0E}"/>
              </a:ext>
            </a:extLst>
          </p:cNvPr>
          <p:cNvSpPr txBox="1">
            <a:spLocks/>
          </p:cNvSpPr>
          <p:nvPr/>
        </p:nvSpPr>
        <p:spPr>
          <a:xfrm>
            <a:off x="620010" y="1437650"/>
            <a:ext cx="3329788" cy="147320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dirty="0">
                <a:solidFill>
                  <a:srgbClr val="000000"/>
                </a:solidFill>
                <a:latin typeface="Arial" panose="020B0604020202020204" pitchFamily="34" charset="0"/>
                <a:ea typeface="Andika"/>
                <a:sym typeface="Andika"/>
              </a:rPr>
              <a:t>Approaching the individual privately to discuss the concern can be effective. Using "I" statements may help express feelings without creating defensiveness (e.g., expressing concern about the impact of their comments).</a:t>
            </a:r>
          </a:p>
        </p:txBody>
      </p:sp>
      <p:sp>
        <p:nvSpPr>
          <p:cNvPr id="23" name="Rectangle: Rounded Corners 7">
            <a:extLst>
              <a:ext uri="{FF2B5EF4-FFF2-40B4-BE49-F238E27FC236}">
                <a16:creationId xmlns:a16="http://schemas.microsoft.com/office/drawing/2014/main" id="{CA75B124-1E97-5712-E188-17CCC17176C3}"/>
              </a:ext>
            </a:extLst>
          </p:cNvPr>
          <p:cNvSpPr/>
          <p:nvPr/>
        </p:nvSpPr>
        <p:spPr>
          <a:xfrm>
            <a:off x="4779574" y="1326604"/>
            <a:ext cx="3744416" cy="1694617"/>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4" name="Title 4">
            <a:extLst>
              <a:ext uri="{FF2B5EF4-FFF2-40B4-BE49-F238E27FC236}">
                <a16:creationId xmlns:a16="http://schemas.microsoft.com/office/drawing/2014/main" id="{D9607CDC-C013-BFBA-85E2-2658B8264643}"/>
              </a:ext>
            </a:extLst>
          </p:cNvPr>
          <p:cNvSpPr txBox="1">
            <a:spLocks/>
          </p:cNvSpPr>
          <p:nvPr/>
        </p:nvSpPr>
        <p:spPr>
          <a:xfrm>
            <a:off x="4906170" y="1437650"/>
            <a:ext cx="3329788" cy="147320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dirty="0">
                <a:solidFill>
                  <a:srgbClr val="000000"/>
                </a:solidFill>
                <a:latin typeface="Arial" panose="020B0604020202020204" pitchFamily="34" charset="0"/>
                <a:ea typeface="Andika"/>
                <a:sym typeface="Andika"/>
              </a:rPr>
              <a:t>Modelling good conduct is essential for fostering trust and respect within the community. This promotes a positive atmosphere where individuals feel valued.</a:t>
            </a:r>
          </a:p>
        </p:txBody>
      </p:sp>
      <p:sp>
        <p:nvSpPr>
          <p:cNvPr id="27" name="Rectangle: Rounded Corners 7">
            <a:extLst>
              <a:ext uri="{FF2B5EF4-FFF2-40B4-BE49-F238E27FC236}">
                <a16:creationId xmlns:a16="http://schemas.microsoft.com/office/drawing/2014/main" id="{4571F9C8-BF74-9527-EAEA-EBD850F80029}"/>
              </a:ext>
            </a:extLst>
          </p:cNvPr>
          <p:cNvSpPr/>
          <p:nvPr/>
        </p:nvSpPr>
        <p:spPr>
          <a:xfrm>
            <a:off x="493414" y="3155405"/>
            <a:ext cx="3744416" cy="1238436"/>
          </a:xfrm>
          <a:prstGeom prst="roundRect">
            <a:avLst>
              <a:gd name="adj" fmla="val 6920"/>
            </a:avLst>
          </a:prstGeom>
          <a:solidFill>
            <a:srgbClr val="ECD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8" name="Title 4">
            <a:extLst>
              <a:ext uri="{FF2B5EF4-FFF2-40B4-BE49-F238E27FC236}">
                <a16:creationId xmlns:a16="http://schemas.microsoft.com/office/drawing/2014/main" id="{A2B03131-A936-C2F3-C140-4496B60F248A}"/>
              </a:ext>
            </a:extLst>
          </p:cNvPr>
          <p:cNvSpPr txBox="1">
            <a:spLocks/>
          </p:cNvSpPr>
          <p:nvPr/>
        </p:nvSpPr>
        <p:spPr>
          <a:xfrm>
            <a:off x="620010" y="3045035"/>
            <a:ext cx="3329788" cy="147320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dirty="0">
                <a:solidFill>
                  <a:srgbClr val="000000"/>
                </a:solidFill>
                <a:latin typeface="Arial" panose="020B0604020202020204" pitchFamily="34" charset="0"/>
                <a:ea typeface="Andika"/>
                <a:sym typeface="Andika"/>
              </a:rPr>
              <a:t>Discussions about empathy and the effects of words can help individuals reflect more effectively on their </a:t>
            </a:r>
            <a:r>
              <a:rPr lang="en-US" sz="1400" dirty="0" err="1">
                <a:solidFill>
                  <a:srgbClr val="000000"/>
                </a:solidFill>
                <a:latin typeface="Arial" panose="020B0604020202020204" pitchFamily="34" charset="0"/>
                <a:ea typeface="Andika"/>
                <a:sym typeface="Andika"/>
              </a:rPr>
              <a:t>behaviour</a:t>
            </a:r>
            <a:r>
              <a:rPr lang="en-US" sz="1400" dirty="0">
                <a:solidFill>
                  <a:srgbClr val="000000"/>
                </a:solidFill>
                <a:latin typeface="Arial" panose="020B0604020202020204" pitchFamily="34" charset="0"/>
                <a:ea typeface="Andika"/>
                <a:sym typeface="Andika"/>
              </a:rPr>
              <a:t>.</a:t>
            </a:r>
          </a:p>
        </p:txBody>
      </p:sp>
      <p:sp>
        <p:nvSpPr>
          <p:cNvPr id="31" name="Rectangle: Rounded Corners 7">
            <a:extLst>
              <a:ext uri="{FF2B5EF4-FFF2-40B4-BE49-F238E27FC236}">
                <a16:creationId xmlns:a16="http://schemas.microsoft.com/office/drawing/2014/main" id="{2C9CD02E-A138-FED5-A5B5-33CA19EDFF77}"/>
              </a:ext>
            </a:extLst>
          </p:cNvPr>
          <p:cNvSpPr/>
          <p:nvPr/>
        </p:nvSpPr>
        <p:spPr>
          <a:xfrm>
            <a:off x="4779574" y="3155405"/>
            <a:ext cx="3744416" cy="1238436"/>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2" name="Title 4">
            <a:extLst>
              <a:ext uri="{FF2B5EF4-FFF2-40B4-BE49-F238E27FC236}">
                <a16:creationId xmlns:a16="http://schemas.microsoft.com/office/drawing/2014/main" id="{1D030B80-D677-0596-B5E3-3EE9007016F5}"/>
              </a:ext>
            </a:extLst>
          </p:cNvPr>
          <p:cNvSpPr txBox="1">
            <a:spLocks/>
          </p:cNvSpPr>
          <p:nvPr/>
        </p:nvSpPr>
        <p:spPr>
          <a:xfrm>
            <a:off x="4906170" y="3045035"/>
            <a:ext cx="3329788" cy="147320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400" dirty="0">
                <a:solidFill>
                  <a:srgbClr val="000000"/>
                </a:solidFill>
                <a:latin typeface="Arial" panose="020B0604020202020204" pitchFamily="34" charset="0"/>
                <a:ea typeface="Andika"/>
                <a:sym typeface="Andika"/>
              </a:rPr>
              <a:t>Maintaining these standards can be achieved through active listening, consistent actions, and prompt addressing of unprofessional </a:t>
            </a:r>
            <a:r>
              <a:rPr lang="en-US" sz="1400" dirty="0" err="1">
                <a:solidFill>
                  <a:srgbClr val="000000"/>
                </a:solidFill>
                <a:latin typeface="Arial" panose="020B0604020202020204" pitchFamily="34" charset="0"/>
                <a:ea typeface="Andika"/>
                <a:sym typeface="Andika"/>
              </a:rPr>
              <a:t>behaviour</a:t>
            </a:r>
            <a:r>
              <a:rPr lang="en-US" sz="1400" dirty="0">
                <a:solidFill>
                  <a:srgbClr val="000000"/>
                </a:solidFill>
                <a:latin typeface="Arial" panose="020B0604020202020204" pitchFamily="34" charset="0"/>
                <a:ea typeface="Andika"/>
                <a:sym typeface="Andika"/>
              </a:rPr>
              <a:t>.</a:t>
            </a:r>
          </a:p>
        </p:txBody>
      </p:sp>
      <p:sp>
        <p:nvSpPr>
          <p:cNvPr id="33" name="Title 3">
            <a:extLst>
              <a:ext uri="{FF2B5EF4-FFF2-40B4-BE49-F238E27FC236}">
                <a16:creationId xmlns:a16="http://schemas.microsoft.com/office/drawing/2014/main" id="{BC6D9485-EBF6-F6CD-2A1A-2F400EEB8142}"/>
              </a:ext>
            </a:extLst>
          </p:cNvPr>
          <p:cNvSpPr txBox="1">
            <a:spLocks/>
          </p:cNvSpPr>
          <p:nvPr/>
        </p:nvSpPr>
        <p:spPr>
          <a:xfrm>
            <a:off x="4756505" y="585252"/>
            <a:ext cx="3767485" cy="577708"/>
          </a:xfrm>
          <a:prstGeom prst="rect">
            <a:avLst/>
          </a:prstGeom>
        </p:spPr>
        <p:txBody>
          <a:bodyPr vert="horz" lIns="91440" tIns="45720" rIns="91440" bIns="45720" rtlCol="0" anchor="ctr">
            <a:normAutofit fontScale="70000" lnSpcReduction="20000"/>
          </a:bodyPr>
          <a:lstStyle>
            <a:lvl1pPr algn="ctr" defTabSz="914400" rtl="0" eaLnBrk="1" latinLnBrk="0" hangingPunct="1">
              <a:spcBef>
                <a:spcPct val="0"/>
              </a:spcBef>
              <a:buNone/>
              <a:defRPr sz="2400" kern="1200">
                <a:solidFill>
                  <a:srgbClr val="45A6CC"/>
                </a:solidFill>
                <a:latin typeface="DINPro-Bold" pitchFamily="34" charset="0"/>
                <a:ea typeface="+mj-ea"/>
                <a:cs typeface="+mj-cs"/>
              </a:defRPr>
            </a:lvl1pPr>
          </a:lstStyle>
          <a:p>
            <a:pPr algn="l"/>
            <a:r>
              <a:rPr lang="en-US" sz="2800" b="1" dirty="0">
                <a:solidFill>
                  <a:schemeClr val="accent5"/>
                </a:solidFill>
                <a:latin typeface="Arial" panose="020B0604020202020204" pitchFamily="34" charset="0"/>
                <a:ea typeface="Andika"/>
                <a:cs typeface="Arial" panose="020B0604020202020204" pitchFamily="34" charset="0"/>
                <a:sym typeface="Andika"/>
              </a:rPr>
              <a:t>Importance of Good Conduct</a:t>
            </a:r>
          </a:p>
        </p:txBody>
      </p:sp>
    </p:spTree>
    <p:extLst>
      <p:ext uri="{BB962C8B-B14F-4D97-AF65-F5344CB8AC3E}">
        <p14:creationId xmlns:p14="http://schemas.microsoft.com/office/powerpoint/2010/main" val="298587744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0D40D4-0BF8-E289-536E-13DFC730B99A}"/>
            </a:ext>
          </a:extLst>
        </p:cNvPr>
        <p:cNvGrpSpPr/>
        <p:nvPr/>
      </p:nvGrpSpPr>
      <p:grpSpPr>
        <a:xfrm>
          <a:off x="0" y="0"/>
          <a:ext cx="0" cy="0"/>
          <a:chOff x="0" y="0"/>
          <a:chExt cx="0" cy="0"/>
        </a:xfrm>
      </p:grpSpPr>
      <p:sp>
        <p:nvSpPr>
          <p:cNvPr id="6" name="Title 3">
            <a:extLst>
              <a:ext uri="{FF2B5EF4-FFF2-40B4-BE49-F238E27FC236}">
                <a16:creationId xmlns:a16="http://schemas.microsoft.com/office/drawing/2014/main" id="{A8FEAAE2-EFCD-EDD1-61DB-295F29811258}"/>
              </a:ext>
            </a:extLst>
          </p:cNvPr>
          <p:cNvSpPr>
            <a:spLocks noGrp="1"/>
          </p:cNvSpPr>
          <p:nvPr>
            <p:ph type="title" idx="4294967295"/>
          </p:nvPr>
        </p:nvSpPr>
        <p:spPr>
          <a:xfrm>
            <a:off x="389887" y="412924"/>
            <a:ext cx="3997609" cy="577708"/>
          </a:xfrm>
        </p:spPr>
        <p:txBody>
          <a:bodyPr>
            <a:noAutofit/>
          </a:bodyPr>
          <a:lstStyle/>
          <a:p>
            <a:pPr algn="l"/>
            <a:r>
              <a:rPr lang="en-US" sz="3200" b="1" dirty="0">
                <a:solidFill>
                  <a:srgbClr val="000000"/>
                </a:solidFill>
                <a:latin typeface="Arial" panose="020B0604020202020204" pitchFamily="34" charset="0"/>
                <a:ea typeface="Andika"/>
                <a:cs typeface="Arial" panose="020B0604020202020204" pitchFamily="34" charset="0"/>
                <a:sym typeface="Andika"/>
              </a:rPr>
              <a:t>Future Strategies</a:t>
            </a:r>
            <a:endParaRPr lang="en-US" sz="3200" b="1" dirty="0">
              <a:solidFill>
                <a:schemeClr val="accent2"/>
              </a:solidFill>
              <a:latin typeface="Arial" panose="020B0604020202020204" pitchFamily="34" charset="0"/>
              <a:ea typeface="Andika"/>
              <a:cs typeface="Arial" panose="020B0604020202020204" pitchFamily="34" charset="0"/>
              <a:sym typeface="Andika"/>
            </a:endParaRPr>
          </a:p>
        </p:txBody>
      </p:sp>
      <p:sp>
        <p:nvSpPr>
          <p:cNvPr id="4" name="Rectangle: Rounded Corners 1">
            <a:extLst>
              <a:ext uri="{FF2B5EF4-FFF2-40B4-BE49-F238E27FC236}">
                <a16:creationId xmlns:a16="http://schemas.microsoft.com/office/drawing/2014/main" id="{F9051E3F-E5D4-2DFC-7696-2FFFA71EA7C4}"/>
              </a:ext>
            </a:extLst>
          </p:cNvPr>
          <p:cNvSpPr/>
          <p:nvPr/>
        </p:nvSpPr>
        <p:spPr>
          <a:xfrm>
            <a:off x="412956" y="1161373"/>
            <a:ext cx="2448272" cy="1693941"/>
          </a:xfrm>
          <a:prstGeom prst="roundRect">
            <a:avLst>
              <a:gd name="adj" fmla="val 692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5" name="TextBox 4">
            <a:extLst>
              <a:ext uri="{FF2B5EF4-FFF2-40B4-BE49-F238E27FC236}">
                <a16:creationId xmlns:a16="http://schemas.microsoft.com/office/drawing/2014/main" id="{2A268DC1-E5C5-AE44-1700-75D8CB902DFF}"/>
              </a:ext>
            </a:extLst>
          </p:cNvPr>
          <p:cNvSpPr txBox="1"/>
          <p:nvPr/>
        </p:nvSpPr>
        <p:spPr>
          <a:xfrm>
            <a:off x="389887" y="1154513"/>
            <a:ext cx="3744416" cy="923330"/>
          </a:xfrm>
          <a:prstGeom prst="rect">
            <a:avLst/>
          </a:prstGeom>
          <a:noFill/>
        </p:spPr>
        <p:txBody>
          <a:bodyPr wrap="square" rtlCol="0">
            <a:spAutoFit/>
          </a:bodyPr>
          <a:lstStyle/>
          <a:p>
            <a:r>
              <a:rPr lang="en-US" sz="5400" b="1" dirty="0">
                <a:solidFill>
                  <a:schemeClr val="accent1">
                    <a:lumMod val="20000"/>
                    <a:lumOff val="80000"/>
                  </a:schemeClr>
                </a:solidFill>
                <a:latin typeface="Arial Nova" panose="020B0504020202020204" pitchFamily="34" charset="0"/>
              </a:rPr>
              <a:t>1</a:t>
            </a:r>
            <a:endParaRPr lang="en-SI" sz="5400" b="1" dirty="0">
              <a:solidFill>
                <a:schemeClr val="accent1">
                  <a:lumMod val="20000"/>
                  <a:lumOff val="80000"/>
                </a:schemeClr>
              </a:solidFill>
              <a:latin typeface="Arial Nova" panose="020B0504020202020204" pitchFamily="34" charset="0"/>
            </a:endParaRPr>
          </a:p>
        </p:txBody>
      </p:sp>
      <p:sp>
        <p:nvSpPr>
          <p:cNvPr id="7" name="Rectangle: Rounded Corners 7">
            <a:extLst>
              <a:ext uri="{FF2B5EF4-FFF2-40B4-BE49-F238E27FC236}">
                <a16:creationId xmlns:a16="http://schemas.microsoft.com/office/drawing/2014/main" id="{18243937-608E-BBF2-2F64-37719064D10C}"/>
              </a:ext>
            </a:extLst>
          </p:cNvPr>
          <p:cNvSpPr/>
          <p:nvPr/>
        </p:nvSpPr>
        <p:spPr>
          <a:xfrm>
            <a:off x="700988" y="1160698"/>
            <a:ext cx="3744416" cy="1694617"/>
          </a:xfrm>
          <a:prstGeom prst="roundRect">
            <a:avLst>
              <a:gd name="adj" fmla="val 6920"/>
            </a:avLst>
          </a:prstGeom>
          <a:solidFill>
            <a:schemeClr val="accent1">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Title 4">
            <a:extLst>
              <a:ext uri="{FF2B5EF4-FFF2-40B4-BE49-F238E27FC236}">
                <a16:creationId xmlns:a16="http://schemas.microsoft.com/office/drawing/2014/main" id="{60753E84-AD16-A590-1296-A1DB9FD931EB}"/>
              </a:ext>
            </a:extLst>
          </p:cNvPr>
          <p:cNvSpPr txBox="1">
            <a:spLocks/>
          </p:cNvSpPr>
          <p:nvPr/>
        </p:nvSpPr>
        <p:spPr>
          <a:xfrm>
            <a:off x="700988" y="1271744"/>
            <a:ext cx="3639832" cy="1473202"/>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95945" lvl="1">
              <a:lnSpc>
                <a:spcPts val="2176"/>
              </a:lnSpc>
            </a:pPr>
            <a:r>
              <a:rPr lang="en-US" sz="1400" dirty="0">
                <a:solidFill>
                  <a:srgbClr val="000000"/>
                </a:solidFill>
                <a:latin typeface="Arial" panose="020B0604020202020204" pitchFamily="34" charset="0"/>
                <a:ea typeface="Andika"/>
                <a:cs typeface="Arial" panose="020B0604020202020204" pitchFamily="34" charset="0"/>
                <a:sym typeface="Andika"/>
              </a:rPr>
              <a:t>How can the team of student ambassadors collectively address negative conduct within their group? What policies or discussions might help establish expectations for </a:t>
            </a:r>
            <a:r>
              <a:rPr lang="en-US" sz="1400" dirty="0" err="1">
                <a:solidFill>
                  <a:srgbClr val="000000"/>
                </a:solidFill>
                <a:latin typeface="Arial" panose="020B0604020202020204" pitchFamily="34" charset="0"/>
                <a:ea typeface="Andika"/>
                <a:cs typeface="Arial" panose="020B0604020202020204" pitchFamily="34" charset="0"/>
                <a:sym typeface="Andika"/>
              </a:rPr>
              <a:t>behaviour</a:t>
            </a:r>
            <a:r>
              <a:rPr lang="en-US" sz="1400" dirty="0">
                <a:solidFill>
                  <a:srgbClr val="000000"/>
                </a:solidFill>
                <a:latin typeface="Arial" panose="020B0604020202020204" pitchFamily="34" charset="0"/>
                <a:ea typeface="Andika"/>
                <a:cs typeface="Arial" panose="020B0604020202020204" pitchFamily="34" charset="0"/>
                <a:sym typeface="Andika"/>
              </a:rPr>
              <a:t>?</a:t>
            </a:r>
          </a:p>
        </p:txBody>
      </p:sp>
      <p:sp>
        <p:nvSpPr>
          <p:cNvPr id="21" name="Rectangle: Rounded Corners 1">
            <a:extLst>
              <a:ext uri="{FF2B5EF4-FFF2-40B4-BE49-F238E27FC236}">
                <a16:creationId xmlns:a16="http://schemas.microsoft.com/office/drawing/2014/main" id="{651D14C1-AD6B-CD64-F9DB-6B63715ACBD3}"/>
              </a:ext>
            </a:extLst>
          </p:cNvPr>
          <p:cNvSpPr/>
          <p:nvPr/>
        </p:nvSpPr>
        <p:spPr>
          <a:xfrm>
            <a:off x="4674990" y="1161373"/>
            <a:ext cx="2448272" cy="1693941"/>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2" name="TextBox 21">
            <a:extLst>
              <a:ext uri="{FF2B5EF4-FFF2-40B4-BE49-F238E27FC236}">
                <a16:creationId xmlns:a16="http://schemas.microsoft.com/office/drawing/2014/main" id="{67CF743A-E707-35C1-4197-414BE6B25046}"/>
              </a:ext>
            </a:extLst>
          </p:cNvPr>
          <p:cNvSpPr txBox="1"/>
          <p:nvPr/>
        </p:nvSpPr>
        <p:spPr>
          <a:xfrm>
            <a:off x="4651921" y="1154513"/>
            <a:ext cx="3744416" cy="923330"/>
          </a:xfrm>
          <a:prstGeom prst="rect">
            <a:avLst/>
          </a:prstGeom>
          <a:noFill/>
        </p:spPr>
        <p:txBody>
          <a:bodyPr wrap="square" rtlCol="0">
            <a:spAutoFit/>
          </a:bodyPr>
          <a:lstStyle/>
          <a:p>
            <a:r>
              <a:rPr lang="en-US" sz="5400" b="1" dirty="0">
                <a:solidFill>
                  <a:schemeClr val="accent5">
                    <a:lumMod val="20000"/>
                    <a:lumOff val="80000"/>
                  </a:schemeClr>
                </a:solidFill>
                <a:latin typeface="Arial Nova" panose="020B0504020202020204" pitchFamily="34" charset="0"/>
              </a:rPr>
              <a:t>3</a:t>
            </a:r>
            <a:endParaRPr lang="en-SI" sz="5400" b="1" dirty="0">
              <a:solidFill>
                <a:schemeClr val="accent5">
                  <a:lumMod val="20000"/>
                  <a:lumOff val="80000"/>
                </a:schemeClr>
              </a:solidFill>
              <a:latin typeface="Arial Nova" panose="020B0504020202020204" pitchFamily="34" charset="0"/>
            </a:endParaRPr>
          </a:p>
        </p:txBody>
      </p:sp>
      <p:sp>
        <p:nvSpPr>
          <p:cNvPr id="23" name="Rectangle: Rounded Corners 7">
            <a:extLst>
              <a:ext uri="{FF2B5EF4-FFF2-40B4-BE49-F238E27FC236}">
                <a16:creationId xmlns:a16="http://schemas.microsoft.com/office/drawing/2014/main" id="{8F8C633D-E655-D83A-F354-F5BE04B36A43}"/>
              </a:ext>
            </a:extLst>
          </p:cNvPr>
          <p:cNvSpPr/>
          <p:nvPr/>
        </p:nvSpPr>
        <p:spPr>
          <a:xfrm>
            <a:off x="4963022" y="1160698"/>
            <a:ext cx="3744416" cy="1694617"/>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4" name="Title 4">
            <a:extLst>
              <a:ext uri="{FF2B5EF4-FFF2-40B4-BE49-F238E27FC236}">
                <a16:creationId xmlns:a16="http://schemas.microsoft.com/office/drawing/2014/main" id="{6892128F-4CF2-41DC-DB92-69CAFFDD8D43}"/>
              </a:ext>
            </a:extLst>
          </p:cNvPr>
          <p:cNvSpPr txBox="1">
            <a:spLocks/>
          </p:cNvSpPr>
          <p:nvPr/>
        </p:nvSpPr>
        <p:spPr>
          <a:xfrm>
            <a:off x="5148064" y="1271744"/>
            <a:ext cx="3454790" cy="147320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lnSpc>
                <a:spcPts val="1960"/>
              </a:lnSpc>
            </a:pPr>
            <a:r>
              <a:rPr lang="en-US" sz="1400" dirty="0">
                <a:solidFill>
                  <a:srgbClr val="000000"/>
                </a:solidFill>
                <a:latin typeface="Arial" panose="020B0604020202020204" pitchFamily="34" charset="0"/>
                <a:ea typeface="Andika"/>
                <a:sym typeface="Andika"/>
              </a:rPr>
              <a:t>Establishing a code of conduct that outlines expected </a:t>
            </a:r>
            <a:r>
              <a:rPr lang="en-US" sz="1400" dirty="0" err="1">
                <a:solidFill>
                  <a:srgbClr val="000000"/>
                </a:solidFill>
                <a:latin typeface="Arial" panose="020B0604020202020204" pitchFamily="34" charset="0"/>
                <a:ea typeface="Andika"/>
                <a:sym typeface="Andika"/>
              </a:rPr>
              <a:t>behaviours</a:t>
            </a:r>
            <a:r>
              <a:rPr lang="en-US" sz="1400" dirty="0">
                <a:solidFill>
                  <a:srgbClr val="000000"/>
                </a:solidFill>
                <a:latin typeface="Arial" panose="020B0604020202020204" pitchFamily="34" charset="0"/>
                <a:ea typeface="Andika"/>
                <a:sym typeface="Andika"/>
              </a:rPr>
              <a:t> and potential consequences for negative actions may help set clear expectations.</a:t>
            </a:r>
          </a:p>
        </p:txBody>
      </p:sp>
      <p:sp>
        <p:nvSpPr>
          <p:cNvPr id="25" name="Rectangle: Rounded Corners 1">
            <a:extLst>
              <a:ext uri="{FF2B5EF4-FFF2-40B4-BE49-F238E27FC236}">
                <a16:creationId xmlns:a16="http://schemas.microsoft.com/office/drawing/2014/main" id="{6B46711A-86D3-F19C-CDFA-AB5D264B826A}"/>
              </a:ext>
            </a:extLst>
          </p:cNvPr>
          <p:cNvSpPr/>
          <p:nvPr/>
        </p:nvSpPr>
        <p:spPr>
          <a:xfrm>
            <a:off x="412956" y="2990173"/>
            <a:ext cx="2448272" cy="1693941"/>
          </a:xfrm>
          <a:prstGeom prst="roundRect">
            <a:avLst>
              <a:gd name="adj" fmla="val 6920"/>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6" name="TextBox 25">
            <a:extLst>
              <a:ext uri="{FF2B5EF4-FFF2-40B4-BE49-F238E27FC236}">
                <a16:creationId xmlns:a16="http://schemas.microsoft.com/office/drawing/2014/main" id="{37508AC3-A7EE-82E7-CF60-834C2668BF0C}"/>
              </a:ext>
            </a:extLst>
          </p:cNvPr>
          <p:cNvSpPr txBox="1"/>
          <p:nvPr/>
        </p:nvSpPr>
        <p:spPr>
          <a:xfrm>
            <a:off x="389887" y="2983313"/>
            <a:ext cx="3744416" cy="923330"/>
          </a:xfrm>
          <a:prstGeom prst="rect">
            <a:avLst/>
          </a:prstGeom>
          <a:noFill/>
        </p:spPr>
        <p:txBody>
          <a:bodyPr wrap="square" rtlCol="0">
            <a:spAutoFit/>
          </a:bodyPr>
          <a:lstStyle/>
          <a:p>
            <a:r>
              <a:rPr lang="en-US" sz="5400" b="1" dirty="0">
                <a:solidFill>
                  <a:schemeClr val="accent2">
                    <a:lumMod val="20000"/>
                    <a:lumOff val="80000"/>
                  </a:schemeClr>
                </a:solidFill>
                <a:latin typeface="Arial Nova" panose="020B0504020202020204" pitchFamily="34" charset="0"/>
              </a:rPr>
              <a:t>2</a:t>
            </a:r>
            <a:endParaRPr lang="en-SI" sz="5400" b="1" dirty="0">
              <a:solidFill>
                <a:schemeClr val="accent2">
                  <a:lumMod val="20000"/>
                  <a:lumOff val="80000"/>
                </a:schemeClr>
              </a:solidFill>
              <a:latin typeface="Arial Nova" panose="020B0504020202020204" pitchFamily="34" charset="0"/>
            </a:endParaRPr>
          </a:p>
        </p:txBody>
      </p:sp>
      <p:sp>
        <p:nvSpPr>
          <p:cNvPr id="27" name="Rectangle: Rounded Corners 7">
            <a:extLst>
              <a:ext uri="{FF2B5EF4-FFF2-40B4-BE49-F238E27FC236}">
                <a16:creationId xmlns:a16="http://schemas.microsoft.com/office/drawing/2014/main" id="{BAC070CF-9C47-F254-AB23-FA95263E55DB}"/>
              </a:ext>
            </a:extLst>
          </p:cNvPr>
          <p:cNvSpPr/>
          <p:nvPr/>
        </p:nvSpPr>
        <p:spPr>
          <a:xfrm>
            <a:off x="700988" y="2989498"/>
            <a:ext cx="3744416" cy="1694617"/>
          </a:xfrm>
          <a:prstGeom prst="roundRect">
            <a:avLst>
              <a:gd name="adj" fmla="val 6920"/>
            </a:avLst>
          </a:prstGeom>
          <a:solidFill>
            <a:schemeClr val="accent2">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8" name="Title 4">
            <a:extLst>
              <a:ext uri="{FF2B5EF4-FFF2-40B4-BE49-F238E27FC236}">
                <a16:creationId xmlns:a16="http://schemas.microsoft.com/office/drawing/2014/main" id="{922654A8-8F7B-07C2-993A-792E4B12DE65}"/>
              </a:ext>
            </a:extLst>
          </p:cNvPr>
          <p:cNvSpPr txBox="1">
            <a:spLocks/>
          </p:cNvSpPr>
          <p:nvPr/>
        </p:nvSpPr>
        <p:spPr>
          <a:xfrm>
            <a:off x="700988" y="3100544"/>
            <a:ext cx="3639832" cy="147320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95945" lvl="1">
              <a:lnSpc>
                <a:spcPts val="2176"/>
              </a:lnSpc>
            </a:pPr>
            <a:r>
              <a:rPr lang="en-US" sz="1400" dirty="0">
                <a:solidFill>
                  <a:srgbClr val="000000"/>
                </a:solidFill>
                <a:latin typeface="Arial" panose="020B0604020202020204" pitchFamily="34" charset="0"/>
                <a:ea typeface="Andika"/>
                <a:cs typeface="Arial" panose="020B0604020202020204" pitchFamily="34" charset="0"/>
                <a:sym typeface="Andika"/>
              </a:rPr>
              <a:t>What training or resources do you think would be beneficial for student ambassadors to help them navigate situations involving negative </a:t>
            </a:r>
            <a:r>
              <a:rPr lang="en-US" sz="1400" dirty="0" err="1">
                <a:solidFill>
                  <a:srgbClr val="000000"/>
                </a:solidFill>
                <a:latin typeface="Arial" panose="020B0604020202020204" pitchFamily="34" charset="0"/>
                <a:ea typeface="Andika"/>
                <a:cs typeface="Arial" panose="020B0604020202020204" pitchFamily="34" charset="0"/>
                <a:sym typeface="Andika"/>
              </a:rPr>
              <a:t>behaviour</a:t>
            </a:r>
            <a:r>
              <a:rPr lang="en-US" sz="1400" dirty="0">
                <a:solidFill>
                  <a:srgbClr val="000000"/>
                </a:solidFill>
                <a:latin typeface="Arial" panose="020B0604020202020204" pitchFamily="34" charset="0"/>
                <a:ea typeface="Andika"/>
                <a:cs typeface="Arial" panose="020B0604020202020204" pitchFamily="34" charset="0"/>
                <a:sym typeface="Andika"/>
              </a:rPr>
              <a:t> or comments effectively?</a:t>
            </a:r>
          </a:p>
        </p:txBody>
      </p:sp>
      <p:sp>
        <p:nvSpPr>
          <p:cNvPr id="29" name="Rectangle: Rounded Corners 1">
            <a:extLst>
              <a:ext uri="{FF2B5EF4-FFF2-40B4-BE49-F238E27FC236}">
                <a16:creationId xmlns:a16="http://schemas.microsoft.com/office/drawing/2014/main" id="{ADDD6306-967C-A9FA-A1F9-C4323D6765C3}"/>
              </a:ext>
            </a:extLst>
          </p:cNvPr>
          <p:cNvSpPr/>
          <p:nvPr/>
        </p:nvSpPr>
        <p:spPr>
          <a:xfrm>
            <a:off x="4674990" y="2990173"/>
            <a:ext cx="2448272" cy="1693941"/>
          </a:xfrm>
          <a:prstGeom prst="roundRect">
            <a:avLst>
              <a:gd name="adj" fmla="val 6920"/>
            </a:avLst>
          </a:prstGeom>
          <a:solidFill>
            <a:schemeClr val="accent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0" name="TextBox 29">
            <a:extLst>
              <a:ext uri="{FF2B5EF4-FFF2-40B4-BE49-F238E27FC236}">
                <a16:creationId xmlns:a16="http://schemas.microsoft.com/office/drawing/2014/main" id="{92D4F7A5-F006-4570-AF7B-81245ED79156}"/>
              </a:ext>
            </a:extLst>
          </p:cNvPr>
          <p:cNvSpPr txBox="1"/>
          <p:nvPr/>
        </p:nvSpPr>
        <p:spPr>
          <a:xfrm>
            <a:off x="4651921" y="2983313"/>
            <a:ext cx="3744416" cy="923330"/>
          </a:xfrm>
          <a:prstGeom prst="rect">
            <a:avLst/>
          </a:prstGeom>
          <a:noFill/>
        </p:spPr>
        <p:txBody>
          <a:bodyPr wrap="square" rtlCol="0">
            <a:spAutoFit/>
          </a:bodyPr>
          <a:lstStyle/>
          <a:p>
            <a:r>
              <a:rPr lang="en-US" sz="5400" b="1" dirty="0">
                <a:solidFill>
                  <a:schemeClr val="accent3">
                    <a:lumMod val="20000"/>
                    <a:lumOff val="80000"/>
                  </a:schemeClr>
                </a:solidFill>
                <a:latin typeface="Arial Nova" panose="020B0504020202020204" pitchFamily="34" charset="0"/>
              </a:rPr>
              <a:t>4</a:t>
            </a:r>
            <a:endParaRPr lang="en-SI" sz="5400" b="1" dirty="0">
              <a:solidFill>
                <a:schemeClr val="accent3">
                  <a:lumMod val="20000"/>
                  <a:lumOff val="80000"/>
                </a:schemeClr>
              </a:solidFill>
              <a:latin typeface="Arial Nova" panose="020B0504020202020204" pitchFamily="34" charset="0"/>
            </a:endParaRPr>
          </a:p>
        </p:txBody>
      </p:sp>
      <p:sp>
        <p:nvSpPr>
          <p:cNvPr id="31" name="Rectangle: Rounded Corners 7">
            <a:extLst>
              <a:ext uri="{FF2B5EF4-FFF2-40B4-BE49-F238E27FC236}">
                <a16:creationId xmlns:a16="http://schemas.microsoft.com/office/drawing/2014/main" id="{EEF03080-042B-B183-4D80-74EAA646AD96}"/>
              </a:ext>
            </a:extLst>
          </p:cNvPr>
          <p:cNvSpPr/>
          <p:nvPr/>
        </p:nvSpPr>
        <p:spPr>
          <a:xfrm>
            <a:off x="4963022" y="2989498"/>
            <a:ext cx="3744416" cy="1694617"/>
          </a:xfrm>
          <a:prstGeom prst="roundRect">
            <a:avLst>
              <a:gd name="adj" fmla="val 6920"/>
            </a:avLst>
          </a:prstGeom>
          <a:solidFill>
            <a:schemeClr val="accent3">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2" name="Title 4">
            <a:extLst>
              <a:ext uri="{FF2B5EF4-FFF2-40B4-BE49-F238E27FC236}">
                <a16:creationId xmlns:a16="http://schemas.microsoft.com/office/drawing/2014/main" id="{701CC8C2-D732-13EE-9DBF-B6AE22458337}"/>
              </a:ext>
            </a:extLst>
          </p:cNvPr>
          <p:cNvSpPr txBox="1">
            <a:spLocks/>
          </p:cNvSpPr>
          <p:nvPr/>
        </p:nvSpPr>
        <p:spPr>
          <a:xfrm>
            <a:off x="5148064" y="3100544"/>
            <a:ext cx="3454790" cy="1473202"/>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lnSpc>
                <a:spcPts val="1960"/>
              </a:lnSpc>
            </a:pPr>
            <a:r>
              <a:rPr lang="en-US" sz="1400" dirty="0">
                <a:solidFill>
                  <a:srgbClr val="000000"/>
                </a:solidFill>
                <a:latin typeface="Arial" panose="020B0604020202020204" pitchFamily="34" charset="0"/>
                <a:ea typeface="Andika"/>
                <a:sym typeface="Andika"/>
              </a:rPr>
              <a:t>Regular team discussions or workshops on inclusivity, respect, and ambassador responsibilities can create an open forum for addressing challenges.</a:t>
            </a:r>
          </a:p>
        </p:txBody>
      </p:sp>
    </p:spTree>
    <p:extLst>
      <p:ext uri="{BB962C8B-B14F-4D97-AF65-F5344CB8AC3E}">
        <p14:creationId xmlns:p14="http://schemas.microsoft.com/office/powerpoint/2010/main" val="4790367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itle 3">
            <a:extLst>
              <a:ext uri="{FF2B5EF4-FFF2-40B4-BE49-F238E27FC236}">
                <a16:creationId xmlns:a16="http://schemas.microsoft.com/office/drawing/2014/main" id="{4FE6E001-BF21-E9CF-6247-F70A9034B7BA}"/>
              </a:ext>
            </a:extLst>
          </p:cNvPr>
          <p:cNvSpPr>
            <a:spLocks noGrp="1"/>
          </p:cNvSpPr>
          <p:nvPr>
            <p:ph type="title"/>
          </p:nvPr>
        </p:nvSpPr>
        <p:spPr>
          <a:xfrm>
            <a:off x="1023070" y="-190936"/>
            <a:ext cx="3989599" cy="1069628"/>
          </a:xfrm>
        </p:spPr>
        <p:txBody>
          <a:bodyPr>
            <a:normAutofit/>
          </a:bodyPr>
          <a:lstStyle/>
          <a:p>
            <a:r>
              <a:rPr lang="en-US" sz="2800" b="1" dirty="0">
                <a:solidFill>
                  <a:srgbClr val="B7629B"/>
                </a:solidFill>
                <a:latin typeface="Andika"/>
                <a:ea typeface="Andika"/>
                <a:cs typeface="Andika"/>
                <a:sym typeface="Andika"/>
              </a:rPr>
              <a:t>Key Takeaways</a:t>
            </a:r>
          </a:p>
        </p:txBody>
      </p:sp>
      <p:sp>
        <p:nvSpPr>
          <p:cNvPr id="18" name="Rectangle: Rounded Corners 17">
            <a:extLst>
              <a:ext uri="{FF2B5EF4-FFF2-40B4-BE49-F238E27FC236}">
                <a16:creationId xmlns:a16="http://schemas.microsoft.com/office/drawing/2014/main" id="{38DBAB1A-507B-4271-A662-4DB2240C357D}"/>
              </a:ext>
            </a:extLst>
          </p:cNvPr>
          <p:cNvSpPr/>
          <p:nvPr/>
        </p:nvSpPr>
        <p:spPr>
          <a:xfrm>
            <a:off x="1023070" y="1020330"/>
            <a:ext cx="2719464" cy="1068953"/>
          </a:xfrm>
          <a:prstGeom prst="roundRect">
            <a:avLst>
              <a:gd name="adj" fmla="val 6920"/>
            </a:avLst>
          </a:prstGeom>
          <a:solidFill>
            <a:srgbClr val="B7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0" name="Rectangle: Rounded Corners 19">
            <a:extLst>
              <a:ext uri="{FF2B5EF4-FFF2-40B4-BE49-F238E27FC236}">
                <a16:creationId xmlns:a16="http://schemas.microsoft.com/office/drawing/2014/main" id="{33275AF8-A089-B844-DCF5-5107E3F5DD5C}"/>
              </a:ext>
            </a:extLst>
          </p:cNvPr>
          <p:cNvSpPr/>
          <p:nvPr/>
        </p:nvSpPr>
        <p:spPr>
          <a:xfrm>
            <a:off x="1815159" y="1019656"/>
            <a:ext cx="5573774" cy="1069628"/>
          </a:xfrm>
          <a:prstGeom prst="roundRect">
            <a:avLst>
              <a:gd name="adj" fmla="val 6920"/>
            </a:avLst>
          </a:prstGeom>
          <a:solidFill>
            <a:srgbClr val="ECD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21" name="Title 4">
            <a:extLst>
              <a:ext uri="{FF2B5EF4-FFF2-40B4-BE49-F238E27FC236}">
                <a16:creationId xmlns:a16="http://schemas.microsoft.com/office/drawing/2014/main" id="{D982D64C-C621-934E-C795-A5F63A9826F4}"/>
              </a:ext>
            </a:extLst>
          </p:cNvPr>
          <p:cNvSpPr txBox="1">
            <a:spLocks/>
          </p:cNvSpPr>
          <p:nvPr/>
        </p:nvSpPr>
        <p:spPr>
          <a:xfrm>
            <a:off x="1801467" y="1058497"/>
            <a:ext cx="5501766" cy="950305"/>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51134" lvl="1">
              <a:lnSpc>
                <a:spcPct val="120000"/>
              </a:lnSpc>
            </a:pPr>
            <a:r>
              <a:rPr lang="en-US" sz="1400" b="1" dirty="0">
                <a:solidFill>
                  <a:srgbClr val="000000"/>
                </a:solidFill>
                <a:latin typeface="Arial" panose="020B0604020202020204" pitchFamily="34" charset="0"/>
                <a:ea typeface="Andika"/>
                <a:cs typeface="Arial" panose="020B0604020202020204" pitchFamily="34" charset="0"/>
                <a:sym typeface="Andika"/>
              </a:rPr>
              <a:t>Impact of Conduct: </a:t>
            </a:r>
            <a:r>
              <a:rPr lang="en-US" sz="1400" dirty="0">
                <a:solidFill>
                  <a:srgbClr val="000000"/>
                </a:solidFill>
                <a:latin typeface="Arial" panose="020B0604020202020204" pitchFamily="34" charset="0"/>
                <a:ea typeface="Andika"/>
                <a:cs typeface="Arial" panose="020B0604020202020204" pitchFamily="34" charset="0"/>
                <a:sym typeface="Andika"/>
              </a:rPr>
              <a:t>Negative comments can undermine the reputation of the ambassador program and alienate prospective students, highlighting the need for respectful communication.</a:t>
            </a:r>
          </a:p>
        </p:txBody>
      </p:sp>
      <p:pic>
        <p:nvPicPr>
          <p:cNvPr id="55" name="Graphic 54">
            <a:extLst>
              <a:ext uri="{FF2B5EF4-FFF2-40B4-BE49-F238E27FC236}">
                <a16:creationId xmlns:a16="http://schemas.microsoft.com/office/drawing/2014/main" id="{D6C3B442-1A75-E50C-868E-DE22DFEE4D94}"/>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835696" y="-524594"/>
            <a:ext cx="5143500" cy="5143500"/>
          </a:xfrm>
          <a:prstGeom prst="rect">
            <a:avLst/>
          </a:prstGeom>
        </p:spPr>
      </p:pic>
      <p:sp>
        <p:nvSpPr>
          <p:cNvPr id="2" name="Rectangle: Rounded Corners 17">
            <a:extLst>
              <a:ext uri="{FF2B5EF4-FFF2-40B4-BE49-F238E27FC236}">
                <a16:creationId xmlns:a16="http://schemas.microsoft.com/office/drawing/2014/main" id="{FE1999F1-9DCA-8A38-A792-49FA3682A766}"/>
              </a:ext>
            </a:extLst>
          </p:cNvPr>
          <p:cNvSpPr/>
          <p:nvPr/>
        </p:nvSpPr>
        <p:spPr>
          <a:xfrm>
            <a:off x="1023070" y="2206193"/>
            <a:ext cx="2719464" cy="1068953"/>
          </a:xfrm>
          <a:prstGeom prst="roundRect">
            <a:avLst>
              <a:gd name="adj" fmla="val 6920"/>
            </a:avLst>
          </a:prstGeom>
          <a:solidFill>
            <a:srgbClr val="B7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 name="Rectangle: Rounded Corners 19">
            <a:extLst>
              <a:ext uri="{FF2B5EF4-FFF2-40B4-BE49-F238E27FC236}">
                <a16:creationId xmlns:a16="http://schemas.microsoft.com/office/drawing/2014/main" id="{6DCC5AB5-D000-FE29-D73A-A5D651BD4995}"/>
              </a:ext>
            </a:extLst>
          </p:cNvPr>
          <p:cNvSpPr/>
          <p:nvPr/>
        </p:nvSpPr>
        <p:spPr>
          <a:xfrm>
            <a:off x="1815159" y="2205519"/>
            <a:ext cx="5573774" cy="1069628"/>
          </a:xfrm>
          <a:prstGeom prst="roundRect">
            <a:avLst>
              <a:gd name="adj" fmla="val 6920"/>
            </a:avLst>
          </a:prstGeom>
          <a:solidFill>
            <a:srgbClr val="ECD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4" name="Title 4">
            <a:extLst>
              <a:ext uri="{FF2B5EF4-FFF2-40B4-BE49-F238E27FC236}">
                <a16:creationId xmlns:a16="http://schemas.microsoft.com/office/drawing/2014/main" id="{C8530AF3-E8DB-00BA-E60A-C542A680C52F}"/>
              </a:ext>
            </a:extLst>
          </p:cNvPr>
          <p:cNvSpPr txBox="1">
            <a:spLocks/>
          </p:cNvSpPr>
          <p:nvPr/>
        </p:nvSpPr>
        <p:spPr>
          <a:xfrm>
            <a:off x="1801467" y="2244360"/>
            <a:ext cx="5501766" cy="9503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51134" lvl="1"/>
            <a:r>
              <a:rPr lang="en-US" sz="1400" b="1" dirty="0">
                <a:solidFill>
                  <a:srgbClr val="000000"/>
                </a:solidFill>
                <a:latin typeface="Arial" panose="020B0604020202020204" pitchFamily="34" charset="0"/>
                <a:ea typeface="Andika"/>
                <a:cs typeface="Arial" panose="020B0604020202020204" pitchFamily="34" charset="0"/>
                <a:sym typeface="Andika"/>
              </a:rPr>
              <a:t>Modeling Good Behavior: </a:t>
            </a:r>
            <a:r>
              <a:rPr lang="en-US" sz="1400" dirty="0">
                <a:solidFill>
                  <a:srgbClr val="000000"/>
                </a:solidFill>
                <a:latin typeface="Arial" panose="020B0604020202020204" pitchFamily="34" charset="0"/>
                <a:ea typeface="Andika"/>
                <a:cs typeface="Arial" panose="020B0604020202020204" pitchFamily="34" charset="0"/>
                <a:sym typeface="Andika"/>
              </a:rPr>
              <a:t>Student ambassadors play a vital role in fostering an inclusive community by demonstrating good conduct and addressing unprofessional behavior among peers.</a:t>
            </a:r>
          </a:p>
        </p:txBody>
      </p:sp>
      <p:sp>
        <p:nvSpPr>
          <p:cNvPr id="5" name="Rectangle: Rounded Corners 17">
            <a:extLst>
              <a:ext uri="{FF2B5EF4-FFF2-40B4-BE49-F238E27FC236}">
                <a16:creationId xmlns:a16="http://schemas.microsoft.com/office/drawing/2014/main" id="{861B5813-E927-3B3D-D684-748A63397E4F}"/>
              </a:ext>
            </a:extLst>
          </p:cNvPr>
          <p:cNvSpPr/>
          <p:nvPr/>
        </p:nvSpPr>
        <p:spPr>
          <a:xfrm>
            <a:off x="1023070" y="3392056"/>
            <a:ext cx="2719464" cy="1068953"/>
          </a:xfrm>
          <a:prstGeom prst="roundRect">
            <a:avLst>
              <a:gd name="adj" fmla="val 6920"/>
            </a:avLst>
          </a:prstGeom>
          <a:solidFill>
            <a:srgbClr val="B7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6" name="Rectangle: Rounded Corners 19">
            <a:extLst>
              <a:ext uri="{FF2B5EF4-FFF2-40B4-BE49-F238E27FC236}">
                <a16:creationId xmlns:a16="http://schemas.microsoft.com/office/drawing/2014/main" id="{7FA8E78E-4048-892D-3955-1FF831957702}"/>
              </a:ext>
            </a:extLst>
          </p:cNvPr>
          <p:cNvSpPr/>
          <p:nvPr/>
        </p:nvSpPr>
        <p:spPr>
          <a:xfrm>
            <a:off x="1815159" y="3391382"/>
            <a:ext cx="5573774" cy="1069628"/>
          </a:xfrm>
          <a:prstGeom prst="roundRect">
            <a:avLst>
              <a:gd name="adj" fmla="val 6920"/>
            </a:avLst>
          </a:prstGeom>
          <a:solidFill>
            <a:srgbClr val="ECD0E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7" name="Title 4">
            <a:extLst>
              <a:ext uri="{FF2B5EF4-FFF2-40B4-BE49-F238E27FC236}">
                <a16:creationId xmlns:a16="http://schemas.microsoft.com/office/drawing/2014/main" id="{30EEEBCB-AC8F-C2B9-0CFC-381DEFF72A55}"/>
              </a:ext>
            </a:extLst>
          </p:cNvPr>
          <p:cNvSpPr txBox="1">
            <a:spLocks/>
          </p:cNvSpPr>
          <p:nvPr/>
        </p:nvSpPr>
        <p:spPr>
          <a:xfrm>
            <a:off x="1801467" y="3430223"/>
            <a:ext cx="5501766" cy="950305"/>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marL="151134" lvl="1"/>
            <a:r>
              <a:rPr lang="en-US" sz="1400" b="1" dirty="0">
                <a:solidFill>
                  <a:srgbClr val="000000"/>
                </a:solidFill>
                <a:latin typeface="Arial" panose="020B0604020202020204" pitchFamily="34" charset="0"/>
                <a:ea typeface="Andika"/>
                <a:cs typeface="Arial" panose="020B0604020202020204" pitchFamily="34" charset="0"/>
                <a:sym typeface="Andika"/>
              </a:rPr>
              <a:t>Proactive Strategy: </a:t>
            </a:r>
            <a:r>
              <a:rPr lang="en-US" sz="1400" dirty="0">
                <a:solidFill>
                  <a:srgbClr val="000000"/>
                </a:solidFill>
                <a:latin typeface="Arial" panose="020B0604020202020204" pitchFamily="34" charset="0"/>
                <a:ea typeface="Andika"/>
                <a:cs typeface="Arial" panose="020B0604020202020204" pitchFamily="34" charset="0"/>
                <a:sym typeface="Andika"/>
              </a:rPr>
              <a:t>Establishing clear expectations through a code of conduct and providing training on inclusivity and communication can empower student ambassadors to effectively navigate and mitigate negative conduct.</a:t>
            </a:r>
          </a:p>
        </p:txBody>
      </p:sp>
      <p:pic>
        <p:nvPicPr>
          <p:cNvPr id="9" name="Graphic 8">
            <a:extLst>
              <a:ext uri="{FF2B5EF4-FFF2-40B4-BE49-F238E27FC236}">
                <a16:creationId xmlns:a16="http://schemas.microsoft.com/office/drawing/2014/main" id="{93A7B052-60CE-0B53-7494-0D00A36C55F9}"/>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216874" y="3687685"/>
            <a:ext cx="435485" cy="435485"/>
          </a:xfrm>
          <a:prstGeom prst="rect">
            <a:avLst/>
          </a:prstGeom>
        </p:spPr>
      </p:pic>
      <p:pic>
        <p:nvPicPr>
          <p:cNvPr id="11" name="Graphic 10">
            <a:extLst>
              <a:ext uri="{FF2B5EF4-FFF2-40B4-BE49-F238E27FC236}">
                <a16:creationId xmlns:a16="http://schemas.microsoft.com/office/drawing/2014/main" id="{8C6ED956-1760-484B-E2C2-4C652F311DF4}"/>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184901" y="1275606"/>
            <a:ext cx="491906" cy="491906"/>
          </a:xfrm>
          <a:prstGeom prst="rect">
            <a:avLst/>
          </a:prstGeom>
        </p:spPr>
      </p:pic>
      <p:pic>
        <p:nvPicPr>
          <p:cNvPr id="13" name="Graphic 12">
            <a:extLst>
              <a:ext uri="{FF2B5EF4-FFF2-40B4-BE49-F238E27FC236}">
                <a16:creationId xmlns:a16="http://schemas.microsoft.com/office/drawing/2014/main" id="{41CAB743-BEF0-FA1C-F0F4-032CB44EA0A9}"/>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1216874" y="2495097"/>
            <a:ext cx="448829" cy="448829"/>
          </a:xfrm>
          <a:prstGeom prst="rect">
            <a:avLst/>
          </a:prstGeom>
        </p:spPr>
      </p:pic>
    </p:spTree>
    <p:extLst>
      <p:ext uri="{BB962C8B-B14F-4D97-AF65-F5344CB8AC3E}">
        <p14:creationId xmlns:p14="http://schemas.microsoft.com/office/powerpoint/2010/main" val="168110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reeform 5"/>
          <p:cNvSpPr/>
          <p:nvPr/>
        </p:nvSpPr>
        <p:spPr>
          <a:xfrm rot="-3117060">
            <a:off x="8049735" y="3976359"/>
            <a:ext cx="1056304" cy="929545"/>
          </a:xfrm>
          <a:custGeom>
            <a:avLst/>
            <a:gdLst/>
            <a:ahLst/>
            <a:cxnLst/>
            <a:rect l="l" t="t" r="r" b="b"/>
            <a:pathLst>
              <a:path w="2112607" h="1859090">
                <a:moveTo>
                  <a:pt x="0" y="0"/>
                </a:moveTo>
                <a:lnTo>
                  <a:pt x="2112607" y="0"/>
                </a:lnTo>
                <a:lnTo>
                  <a:pt x="2112607" y="1859089"/>
                </a:lnTo>
                <a:lnTo>
                  <a:pt x="0" y="1859089"/>
                </a:lnTo>
                <a:lnTo>
                  <a:pt x="0" y="0"/>
                </a:lnTo>
                <a:close/>
              </a:path>
            </a:pathLst>
          </a:custGeom>
          <a:blipFill>
            <a:blip>
              <a:extLst>
                <a:ext uri="{96DAC541-7B7A-43D3-8B79-37D633B846F1}">
                  <asvg:svgBlip xmlns:asvg="http://schemas.microsoft.com/office/drawing/2016/SVG/main" r:embed="rId2"/>
                </a:ext>
              </a:extLst>
            </a:blip>
            <a:stretch>
              <a:fillRect t="-163" b="-163"/>
            </a:stretch>
          </a:blipFill>
        </p:spPr>
        <p:txBody>
          <a:bodyPr/>
          <a:lstStyle/>
          <a:p>
            <a:endParaRPr lang="en-MT" sz="900"/>
          </a:p>
        </p:txBody>
      </p:sp>
      <p:sp>
        <p:nvSpPr>
          <p:cNvPr id="7" name="TextBox 6">
            <a:extLst>
              <a:ext uri="{FF2B5EF4-FFF2-40B4-BE49-F238E27FC236}">
                <a16:creationId xmlns:a16="http://schemas.microsoft.com/office/drawing/2014/main" id="{E714E299-D63B-62BA-2C3E-286487BF2761}"/>
              </a:ext>
            </a:extLst>
          </p:cNvPr>
          <p:cNvSpPr txBox="1"/>
          <p:nvPr/>
        </p:nvSpPr>
        <p:spPr>
          <a:xfrm>
            <a:off x="285750" y="514350"/>
            <a:ext cx="8572500" cy="3299429"/>
          </a:xfrm>
          <a:prstGeom prst="rect">
            <a:avLst/>
          </a:prstGeom>
          <a:noFill/>
        </p:spPr>
        <p:txBody>
          <a:bodyPr wrap="square">
            <a:spAutoFit/>
          </a:bodyPr>
          <a:lstStyle/>
          <a:p>
            <a:pPr>
              <a:lnSpc>
                <a:spcPts val="2507"/>
              </a:lnSpc>
            </a:pPr>
            <a:r>
              <a:rPr lang="en-US" sz="2400" b="1" dirty="0">
                <a:latin typeface="Andika" panose="02000000000000000000" pitchFamily="2" charset="0"/>
                <a:ea typeface="Andika" panose="02000000000000000000" pitchFamily="2" charset="0"/>
                <a:cs typeface="Andika" panose="02000000000000000000" pitchFamily="2" charset="0"/>
                <a:sym typeface="Andika"/>
              </a:rPr>
              <a:t>Here are some useful video links to further support you: </a:t>
            </a:r>
          </a:p>
          <a:p>
            <a:pPr>
              <a:lnSpc>
                <a:spcPts val="2507"/>
              </a:lnSpc>
            </a:pPr>
            <a:endParaRPr lang="en-US" sz="2400" dirty="0">
              <a:latin typeface="Andika" panose="02000000000000000000" pitchFamily="2" charset="0"/>
              <a:ea typeface="Andika" panose="02000000000000000000" pitchFamily="2" charset="0"/>
              <a:cs typeface="Andika" panose="02000000000000000000" pitchFamily="2" charset="0"/>
              <a:sym typeface="Andika"/>
            </a:endParaRPr>
          </a:p>
          <a:p>
            <a:pPr>
              <a:lnSpc>
                <a:spcPts val="2507"/>
              </a:lnSpc>
            </a:pPr>
            <a:r>
              <a:rPr lang="en-US" sz="2400" dirty="0">
                <a:latin typeface="Andika" panose="02000000000000000000" pitchFamily="2" charset="0"/>
                <a:ea typeface="Andika" panose="02000000000000000000" pitchFamily="2" charset="0"/>
                <a:cs typeface="Andika" panose="02000000000000000000" pitchFamily="2" charset="0"/>
                <a:sym typeface="Andika"/>
              </a:rPr>
              <a:t>⮚    What is 2 Truths 1 Lie? | Best Ice Breaker: </a:t>
            </a:r>
            <a:r>
              <a:rPr lang="en-US" sz="2400" dirty="0">
                <a:latin typeface="Andika" panose="02000000000000000000" pitchFamily="2" charset="0"/>
                <a:ea typeface="Andika" panose="02000000000000000000" pitchFamily="2" charset="0"/>
                <a:cs typeface="Andika" panose="02000000000000000000" pitchFamily="2" charset="0"/>
                <a:sym typeface="Andika"/>
                <a:hlinkClick r:id="rId3"/>
              </a:rPr>
              <a:t>https://www.youtube.com/watch?v=-eB_iQzuHo0</a:t>
            </a:r>
            <a:endParaRPr lang="en-US" sz="2400" dirty="0">
              <a:latin typeface="Andika" panose="02000000000000000000" pitchFamily="2" charset="0"/>
              <a:ea typeface="Andika" panose="02000000000000000000" pitchFamily="2" charset="0"/>
              <a:cs typeface="Andika" panose="02000000000000000000" pitchFamily="2" charset="0"/>
              <a:sym typeface="Andika"/>
            </a:endParaRPr>
          </a:p>
          <a:p>
            <a:pPr>
              <a:lnSpc>
                <a:spcPts val="2507"/>
              </a:lnSpc>
            </a:pPr>
            <a:endParaRPr lang="en-US" sz="2400" dirty="0">
              <a:latin typeface="Andika" panose="02000000000000000000" pitchFamily="2" charset="0"/>
              <a:ea typeface="Andika" panose="02000000000000000000" pitchFamily="2" charset="0"/>
              <a:cs typeface="Andika" panose="02000000000000000000" pitchFamily="2" charset="0"/>
              <a:sym typeface="Andika"/>
            </a:endParaRPr>
          </a:p>
          <a:p>
            <a:pPr>
              <a:lnSpc>
                <a:spcPts val="2507"/>
              </a:lnSpc>
            </a:pPr>
            <a:r>
              <a:rPr lang="en-US" sz="2400" dirty="0">
                <a:latin typeface="Andika" panose="02000000000000000000" pitchFamily="2" charset="0"/>
                <a:ea typeface="Andika" panose="02000000000000000000" pitchFamily="2" charset="0"/>
                <a:cs typeface="Andika" panose="02000000000000000000" pitchFamily="2" charset="0"/>
                <a:sym typeface="Andika"/>
              </a:rPr>
              <a:t>⮚    Student Ambassadors: What They Do &amp; Why You Need Them: </a:t>
            </a:r>
            <a:r>
              <a:rPr lang="en-US" sz="2400" dirty="0">
                <a:latin typeface="Andika" panose="02000000000000000000" pitchFamily="2" charset="0"/>
                <a:ea typeface="Andika" panose="02000000000000000000" pitchFamily="2" charset="0"/>
                <a:cs typeface="Andika" panose="02000000000000000000" pitchFamily="2" charset="0"/>
                <a:sym typeface="Andika"/>
                <a:hlinkClick r:id="rId4"/>
              </a:rPr>
              <a:t>https://www.finalsite.com/blog/p/~board/b/post/student-ambassadors-what-they-do-why-you-need-them</a:t>
            </a:r>
            <a:endParaRPr lang="en-US" sz="2400" dirty="0">
              <a:latin typeface="Andika" panose="02000000000000000000" pitchFamily="2" charset="0"/>
              <a:ea typeface="Andika" panose="02000000000000000000" pitchFamily="2" charset="0"/>
              <a:cs typeface="Andika" panose="02000000000000000000" pitchFamily="2" charset="0"/>
              <a:sym typeface="Andika"/>
            </a:endParaRPr>
          </a:p>
          <a:p>
            <a:pPr>
              <a:lnSpc>
                <a:spcPts val="2507"/>
              </a:lnSpc>
            </a:pPr>
            <a:endParaRPr lang="en-US" sz="2400" dirty="0">
              <a:latin typeface="Andika" panose="02000000000000000000" pitchFamily="2" charset="0"/>
              <a:ea typeface="Andika" panose="02000000000000000000" pitchFamily="2" charset="0"/>
              <a:cs typeface="Andika" panose="02000000000000000000" pitchFamily="2" charset="0"/>
              <a:sym typeface="Andika"/>
            </a:endParaRPr>
          </a:p>
          <a:p>
            <a:pPr>
              <a:lnSpc>
                <a:spcPts val="2508"/>
              </a:lnSpc>
            </a:pPr>
            <a:r>
              <a:rPr lang="en-US" sz="2400" b="1" dirty="0">
                <a:latin typeface="Andika" panose="02000000000000000000" pitchFamily="2" charset="0"/>
                <a:ea typeface="Andika" panose="02000000000000000000" pitchFamily="2" charset="0"/>
                <a:cs typeface="Andika" panose="02000000000000000000" pitchFamily="2" charset="0"/>
                <a:sym typeface="Andika"/>
              </a:rPr>
              <a:t>We encourage you to explore this resource.</a:t>
            </a:r>
          </a:p>
        </p:txBody>
      </p:sp>
    </p:spTree>
  </p:cSld>
  <p:clrMapOvr>
    <a:masterClrMapping/>
  </p:clrMapOvr>
  <p:transition spd="slow">
    <p:push dir="u"/>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566867-FDD6-3C2E-AA60-DA0A8F57DA0D}"/>
            </a:ext>
          </a:extLst>
        </p:cNvPr>
        <p:cNvGrpSpPr/>
        <p:nvPr/>
      </p:nvGrpSpPr>
      <p:grpSpPr>
        <a:xfrm>
          <a:off x="0" y="0"/>
          <a:ext cx="0" cy="0"/>
          <a:chOff x="0" y="0"/>
          <a:chExt cx="0" cy="0"/>
        </a:xfrm>
      </p:grpSpPr>
      <p:sp>
        <p:nvSpPr>
          <p:cNvPr id="4" name="Title 3">
            <a:extLst>
              <a:ext uri="{FF2B5EF4-FFF2-40B4-BE49-F238E27FC236}">
                <a16:creationId xmlns:a16="http://schemas.microsoft.com/office/drawing/2014/main" id="{E13856B3-F6E6-6E29-D774-A147A3DC954F}"/>
              </a:ext>
            </a:extLst>
          </p:cNvPr>
          <p:cNvSpPr>
            <a:spLocks noGrp="1"/>
          </p:cNvSpPr>
          <p:nvPr>
            <p:ph type="title"/>
          </p:nvPr>
        </p:nvSpPr>
        <p:spPr>
          <a:xfrm>
            <a:off x="755996" y="486274"/>
            <a:ext cx="7128371" cy="1069628"/>
          </a:xfrm>
        </p:spPr>
        <p:txBody>
          <a:bodyPr>
            <a:normAutofit/>
          </a:bodyPr>
          <a:lstStyle/>
          <a:p>
            <a:r>
              <a:rPr lang="en-US" sz="2800" b="1" dirty="0">
                <a:solidFill>
                  <a:srgbClr val="B7629B"/>
                </a:solidFill>
                <a:latin typeface="Andika" panose="02000000000000000000" pitchFamily="2" charset="0"/>
                <a:ea typeface="Andika" panose="02000000000000000000" pitchFamily="2" charset="0"/>
                <a:cs typeface="Andika" panose="02000000000000000000" pitchFamily="2" charset="0"/>
                <a:sym typeface="Andika"/>
              </a:rPr>
              <a:t>Here are some useful video links to further support you</a:t>
            </a:r>
            <a:endParaRPr lang="en-US" sz="2800" b="1" dirty="0">
              <a:solidFill>
                <a:srgbClr val="B7629B"/>
              </a:solidFill>
              <a:latin typeface="Andika"/>
              <a:ea typeface="Andika"/>
              <a:cs typeface="Andika"/>
              <a:sym typeface="Andika"/>
            </a:endParaRPr>
          </a:p>
        </p:txBody>
      </p:sp>
      <p:sp>
        <p:nvSpPr>
          <p:cNvPr id="2" name="Rectangle: Rounded Corners 1">
            <a:extLst>
              <a:ext uri="{FF2B5EF4-FFF2-40B4-BE49-F238E27FC236}">
                <a16:creationId xmlns:a16="http://schemas.microsoft.com/office/drawing/2014/main" id="{1332F851-578B-09A5-60F3-143BE6CFF1B0}"/>
              </a:ext>
            </a:extLst>
          </p:cNvPr>
          <p:cNvSpPr/>
          <p:nvPr/>
        </p:nvSpPr>
        <p:spPr>
          <a:xfrm>
            <a:off x="935013" y="2010599"/>
            <a:ext cx="2448272" cy="1368152"/>
          </a:xfrm>
          <a:prstGeom prst="roundRect">
            <a:avLst>
              <a:gd name="adj" fmla="val 6920"/>
            </a:avLst>
          </a:prstGeom>
          <a:solidFill>
            <a:srgbClr val="4995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8" name="Rectangle: Rounded Corners 7">
            <a:extLst>
              <a:ext uri="{FF2B5EF4-FFF2-40B4-BE49-F238E27FC236}">
                <a16:creationId xmlns:a16="http://schemas.microsoft.com/office/drawing/2014/main" id="{8C47D5A1-FFF8-FCA4-FA40-4443035E8FFB}"/>
              </a:ext>
            </a:extLst>
          </p:cNvPr>
          <p:cNvSpPr/>
          <p:nvPr/>
        </p:nvSpPr>
        <p:spPr>
          <a:xfrm>
            <a:off x="1223045" y="2009924"/>
            <a:ext cx="2448272" cy="1368152"/>
          </a:xfrm>
          <a:prstGeom prst="roundRect">
            <a:avLst>
              <a:gd name="adj" fmla="val 6920"/>
            </a:avLst>
          </a:prstGeom>
          <a:solidFill>
            <a:schemeClr val="accent4">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0" name="Title 4">
            <a:extLst>
              <a:ext uri="{FF2B5EF4-FFF2-40B4-BE49-F238E27FC236}">
                <a16:creationId xmlns:a16="http://schemas.microsoft.com/office/drawing/2014/main" id="{FDD3ADC6-39E1-9AB7-3DCF-67A6176096CB}"/>
              </a:ext>
            </a:extLst>
          </p:cNvPr>
          <p:cNvSpPr txBox="1">
            <a:spLocks/>
          </p:cNvSpPr>
          <p:nvPr/>
        </p:nvSpPr>
        <p:spPr>
          <a:xfrm>
            <a:off x="1448720" y="2288339"/>
            <a:ext cx="2209179"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accent4"/>
                </a:solidFill>
                <a:latin typeface="Andika"/>
                <a:ea typeface="Andika"/>
                <a:cs typeface="Andika"/>
                <a:sym typeface="Andika"/>
                <a:hlinkClick r:id="rId2">
                  <a:extLst>
                    <a:ext uri="{A12FA001-AC4F-418D-AE19-62706E023703}">
                      <ahyp:hlinkClr xmlns:ahyp="http://schemas.microsoft.com/office/drawing/2018/hyperlinkcolor" val="tx"/>
                    </a:ext>
                  </a:extLst>
                </a:hlinkClick>
              </a:rPr>
              <a:t>What is 2 Truths 1 Lie? | Best Ice Breaker</a:t>
            </a:r>
            <a:endParaRPr lang="en-US" sz="1600" dirty="0">
              <a:solidFill>
                <a:schemeClr val="accent4"/>
              </a:solidFill>
            </a:endParaRPr>
          </a:p>
        </p:txBody>
      </p:sp>
      <p:sp>
        <p:nvSpPr>
          <p:cNvPr id="12" name="Rectangle: Rounded Corners 11">
            <a:extLst>
              <a:ext uri="{FF2B5EF4-FFF2-40B4-BE49-F238E27FC236}">
                <a16:creationId xmlns:a16="http://schemas.microsoft.com/office/drawing/2014/main" id="{A6494E1A-41AF-7B29-AD72-5D9C1968CDCF}"/>
              </a:ext>
            </a:extLst>
          </p:cNvPr>
          <p:cNvSpPr/>
          <p:nvPr/>
        </p:nvSpPr>
        <p:spPr>
          <a:xfrm>
            <a:off x="3804989" y="2007843"/>
            <a:ext cx="2448272" cy="1368152"/>
          </a:xfrm>
          <a:prstGeom prst="roundRect">
            <a:avLst>
              <a:gd name="adj" fmla="val 6920"/>
            </a:avLst>
          </a:prstGeom>
          <a:solidFill>
            <a:schemeClr val="accent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6" name="Rectangle: Rounded Corners 15">
            <a:extLst>
              <a:ext uri="{FF2B5EF4-FFF2-40B4-BE49-F238E27FC236}">
                <a16:creationId xmlns:a16="http://schemas.microsoft.com/office/drawing/2014/main" id="{171E089C-1B78-F3EC-B984-A9870D48CFCF}"/>
              </a:ext>
            </a:extLst>
          </p:cNvPr>
          <p:cNvSpPr/>
          <p:nvPr/>
        </p:nvSpPr>
        <p:spPr>
          <a:xfrm>
            <a:off x="4078448" y="2004413"/>
            <a:ext cx="2721731" cy="1368152"/>
          </a:xfrm>
          <a:prstGeom prst="roundRect">
            <a:avLst>
              <a:gd name="adj" fmla="val 6920"/>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18" name="Title 4">
            <a:extLst>
              <a:ext uri="{FF2B5EF4-FFF2-40B4-BE49-F238E27FC236}">
                <a16:creationId xmlns:a16="http://schemas.microsoft.com/office/drawing/2014/main" id="{77882720-884B-133C-64ED-E6DC0E459D71}"/>
              </a:ext>
            </a:extLst>
          </p:cNvPr>
          <p:cNvSpPr txBox="1">
            <a:spLocks/>
          </p:cNvSpPr>
          <p:nvPr/>
        </p:nvSpPr>
        <p:spPr>
          <a:xfrm>
            <a:off x="4297063" y="2291769"/>
            <a:ext cx="2503117" cy="1086981"/>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dirty="0">
                <a:solidFill>
                  <a:schemeClr val="accent5"/>
                </a:solidFill>
                <a:latin typeface="Andika" panose="02000000000000000000" pitchFamily="2" charset="0"/>
                <a:ea typeface="Andika" panose="02000000000000000000" pitchFamily="2" charset="0"/>
                <a:cs typeface="Andika" panose="02000000000000000000" pitchFamily="2" charset="0"/>
                <a:sym typeface="Andika"/>
                <a:hlinkClick r:id="rId3">
                  <a:extLst>
                    <a:ext uri="{A12FA001-AC4F-418D-AE19-62706E023703}">
                      <ahyp:hlinkClr xmlns:ahyp="http://schemas.microsoft.com/office/drawing/2018/hyperlinkcolor" val="tx"/>
                    </a:ext>
                  </a:extLst>
                </a:hlinkClick>
              </a:rPr>
              <a:t>Student Ambassadors: What They Do &amp; Why You Need Them</a:t>
            </a:r>
            <a:endParaRPr lang="en-US" sz="1600" dirty="0">
              <a:solidFill>
                <a:schemeClr val="accent5"/>
              </a:solidFill>
            </a:endParaRPr>
          </a:p>
        </p:txBody>
      </p:sp>
      <p:pic>
        <p:nvPicPr>
          <p:cNvPr id="6" name="Graphic 5" descr="Link outline">
            <a:extLst>
              <a:ext uri="{FF2B5EF4-FFF2-40B4-BE49-F238E27FC236}">
                <a16:creationId xmlns:a16="http://schemas.microsoft.com/office/drawing/2014/main" id="{82590077-EE49-4D5A-49F9-BCD3042945C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500733" y="2092987"/>
            <a:ext cx="385192" cy="385192"/>
          </a:xfrm>
          <a:prstGeom prst="rect">
            <a:avLst/>
          </a:prstGeom>
        </p:spPr>
      </p:pic>
      <p:pic>
        <p:nvPicPr>
          <p:cNvPr id="9" name="Graphic 8" descr="Link outline">
            <a:extLst>
              <a:ext uri="{FF2B5EF4-FFF2-40B4-BE49-F238E27FC236}">
                <a16:creationId xmlns:a16="http://schemas.microsoft.com/office/drawing/2014/main" id="{372C817B-EB42-F9F0-F36B-9EAD6971E35F}"/>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325340" y="2109588"/>
            <a:ext cx="385192" cy="385192"/>
          </a:xfrm>
          <a:prstGeom prst="rect">
            <a:avLst/>
          </a:prstGeom>
        </p:spPr>
      </p:pic>
      <p:sp>
        <p:nvSpPr>
          <p:cNvPr id="29" name="Rectangle: Rounded Corners 28">
            <a:extLst>
              <a:ext uri="{FF2B5EF4-FFF2-40B4-BE49-F238E27FC236}">
                <a16:creationId xmlns:a16="http://schemas.microsoft.com/office/drawing/2014/main" id="{D6559602-927D-D587-AADC-5EB6256DF0B1}"/>
              </a:ext>
            </a:extLst>
          </p:cNvPr>
          <p:cNvSpPr/>
          <p:nvPr/>
        </p:nvSpPr>
        <p:spPr>
          <a:xfrm>
            <a:off x="935013" y="3523442"/>
            <a:ext cx="5865166" cy="553511"/>
          </a:xfrm>
          <a:prstGeom prst="roundRect">
            <a:avLst>
              <a:gd name="adj" fmla="val 6920"/>
            </a:avLst>
          </a:prstGeom>
          <a:solidFill>
            <a:srgbClr val="B7629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sp>
        <p:nvSpPr>
          <p:cNvPr id="33" name="Title 4">
            <a:extLst>
              <a:ext uri="{FF2B5EF4-FFF2-40B4-BE49-F238E27FC236}">
                <a16:creationId xmlns:a16="http://schemas.microsoft.com/office/drawing/2014/main" id="{97FE777E-A074-839D-9B57-679EEA1AE1A4}"/>
              </a:ext>
            </a:extLst>
          </p:cNvPr>
          <p:cNvSpPr txBox="1">
            <a:spLocks/>
          </p:cNvSpPr>
          <p:nvPr/>
        </p:nvSpPr>
        <p:spPr>
          <a:xfrm>
            <a:off x="1187624" y="3587599"/>
            <a:ext cx="6132884" cy="425196"/>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2700" b="0" i="0" kern="1200">
                <a:solidFill>
                  <a:srgbClr val="2C303C"/>
                </a:solidFill>
                <a:latin typeface="Arial Nova" panose="020B0504020202020204" pitchFamily="34" charset="0"/>
                <a:ea typeface="Arial Nova" panose="020B0504020202020204" pitchFamily="34" charset="0"/>
                <a:cs typeface="Arial" panose="020B0604020202020204" pitchFamily="34" charset="0"/>
              </a:defRPr>
            </a:lvl1pPr>
          </a:lstStyle>
          <a:p>
            <a:pPr algn="l"/>
            <a:r>
              <a:rPr lang="en-US" sz="1600" b="1" dirty="0">
                <a:solidFill>
                  <a:schemeClr val="bg1"/>
                </a:solidFill>
              </a:rPr>
              <a:t>We encourage you to explore these resources.</a:t>
            </a:r>
          </a:p>
        </p:txBody>
      </p:sp>
    </p:spTree>
    <p:extLst>
      <p:ext uri="{BB962C8B-B14F-4D97-AF65-F5344CB8AC3E}">
        <p14:creationId xmlns:p14="http://schemas.microsoft.com/office/powerpoint/2010/main" val="387472865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B7629B"/>
        </a:solidFill>
        <a:effectLst/>
      </p:bgPr>
    </p:bg>
    <p:spTree>
      <p:nvGrpSpPr>
        <p:cNvPr id="1" name="">
          <a:extLst>
            <a:ext uri="{FF2B5EF4-FFF2-40B4-BE49-F238E27FC236}">
              <a16:creationId xmlns:a16="http://schemas.microsoft.com/office/drawing/2014/main" id="{E56F4D14-8843-5784-2E1D-22F693D30077}"/>
            </a:ext>
          </a:extLst>
        </p:cNvPr>
        <p:cNvGrpSpPr/>
        <p:nvPr/>
      </p:nvGrpSpPr>
      <p:grpSpPr>
        <a:xfrm>
          <a:off x="0" y="0"/>
          <a:ext cx="0" cy="0"/>
          <a:chOff x="0" y="0"/>
          <a:chExt cx="0" cy="0"/>
        </a:xfrm>
      </p:grpSpPr>
      <p:sp>
        <p:nvSpPr>
          <p:cNvPr id="5" name="Title 4">
            <a:extLst>
              <a:ext uri="{FF2B5EF4-FFF2-40B4-BE49-F238E27FC236}">
                <a16:creationId xmlns:a16="http://schemas.microsoft.com/office/drawing/2014/main" id="{18992473-564D-E8BD-3109-D08A11B7BC7E}"/>
              </a:ext>
            </a:extLst>
          </p:cNvPr>
          <p:cNvSpPr>
            <a:spLocks noGrp="1"/>
          </p:cNvSpPr>
          <p:nvPr>
            <p:ph type="title"/>
          </p:nvPr>
        </p:nvSpPr>
        <p:spPr>
          <a:xfrm>
            <a:off x="601990" y="2113418"/>
            <a:ext cx="4204507" cy="916663"/>
          </a:xfrm>
        </p:spPr>
        <p:txBody>
          <a:bodyPr/>
          <a:lstStyle/>
          <a:p>
            <a:pPr algn="l"/>
            <a:r>
              <a:rPr lang="en-US" sz="3600" b="1" dirty="0">
                <a:solidFill>
                  <a:schemeClr val="bg2"/>
                </a:solidFill>
                <a:latin typeface="Arial" panose="020B0604020202020204" pitchFamily="34" charset="0"/>
                <a:ea typeface="Andika"/>
                <a:cs typeface="Arial" panose="020B0604020202020204" pitchFamily="34" charset="0"/>
                <a:sym typeface="Andika"/>
              </a:rPr>
              <a:t>Conduct and Expectations</a:t>
            </a:r>
            <a:endParaRPr lang="en-SI" sz="3600" dirty="0">
              <a:solidFill>
                <a:schemeClr val="bg2"/>
              </a:solidFill>
              <a:cs typeface="Arial" panose="020B0604020202020204" pitchFamily="34" charset="0"/>
            </a:endParaRPr>
          </a:p>
        </p:txBody>
      </p:sp>
      <p:sp>
        <p:nvSpPr>
          <p:cNvPr id="10" name="Rectangle: Rounded Corners 9">
            <a:extLst>
              <a:ext uri="{FF2B5EF4-FFF2-40B4-BE49-F238E27FC236}">
                <a16:creationId xmlns:a16="http://schemas.microsoft.com/office/drawing/2014/main" id="{19131C6C-535C-6BD6-35D9-E79C9A72D502}"/>
              </a:ext>
            </a:extLst>
          </p:cNvPr>
          <p:cNvSpPr/>
          <p:nvPr/>
        </p:nvSpPr>
        <p:spPr>
          <a:xfrm>
            <a:off x="673998" y="1535361"/>
            <a:ext cx="2664296" cy="387475"/>
          </a:xfrm>
          <a:prstGeom prst="round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sl-SI" sz="1200" b="1" dirty="0">
                <a:solidFill>
                  <a:srgbClr val="B7629B"/>
                </a:solidFill>
              </a:rPr>
              <a:t>MANDATORY TRAINING MANUAL</a:t>
            </a:r>
            <a:r>
              <a:rPr lang="en-US" sz="1200" b="1" dirty="0">
                <a:solidFill>
                  <a:srgbClr val="B7629B"/>
                </a:solidFill>
              </a:rPr>
              <a:t> 01</a:t>
            </a:r>
            <a:endParaRPr lang="en-SI" sz="1200" dirty="0">
              <a:solidFill>
                <a:srgbClr val="B7629B"/>
              </a:solidFill>
            </a:endParaRPr>
          </a:p>
        </p:txBody>
      </p:sp>
      <p:sp>
        <p:nvSpPr>
          <p:cNvPr id="13" name="Rectangle 12">
            <a:extLst>
              <a:ext uri="{FF2B5EF4-FFF2-40B4-BE49-F238E27FC236}">
                <a16:creationId xmlns:a16="http://schemas.microsoft.com/office/drawing/2014/main" id="{ACDBF55D-0BC5-A0F9-CBED-1E47AB85C6ED}"/>
              </a:ext>
            </a:extLst>
          </p:cNvPr>
          <p:cNvSpPr/>
          <p:nvPr/>
        </p:nvSpPr>
        <p:spPr>
          <a:xfrm>
            <a:off x="0" y="4371950"/>
            <a:ext cx="9180512" cy="792088"/>
          </a:xfrm>
          <a:prstGeom prst="rect">
            <a:avLst/>
          </a:prstGeom>
          <a:solidFill>
            <a:schemeClr val="bg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SI"/>
          </a:p>
        </p:txBody>
      </p:sp>
      <p:pic>
        <p:nvPicPr>
          <p:cNvPr id="17" name="Graphic 16">
            <a:extLst>
              <a:ext uri="{FF2B5EF4-FFF2-40B4-BE49-F238E27FC236}">
                <a16:creationId xmlns:a16="http://schemas.microsoft.com/office/drawing/2014/main" id="{71157165-7ABE-B62C-7E1D-72B778AC595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a:off x="179512" y="4515966"/>
            <a:ext cx="2088232" cy="537772"/>
          </a:xfrm>
          <a:prstGeom prst="rect">
            <a:avLst/>
          </a:prstGeom>
        </p:spPr>
      </p:pic>
      <p:pic>
        <p:nvPicPr>
          <p:cNvPr id="19" name="Graphic 18">
            <a:extLst>
              <a:ext uri="{FF2B5EF4-FFF2-40B4-BE49-F238E27FC236}">
                <a16:creationId xmlns:a16="http://schemas.microsoft.com/office/drawing/2014/main" id="{2CC2C52D-1DE1-1ABC-D051-9F7333D72F4B}"/>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6804248" y="4551489"/>
            <a:ext cx="2238375" cy="466725"/>
          </a:xfrm>
          <a:prstGeom prst="rect">
            <a:avLst/>
          </a:prstGeom>
        </p:spPr>
      </p:pic>
      <p:sp>
        <p:nvSpPr>
          <p:cNvPr id="23" name="Freeform: Shape 22">
            <a:extLst>
              <a:ext uri="{FF2B5EF4-FFF2-40B4-BE49-F238E27FC236}">
                <a16:creationId xmlns:a16="http://schemas.microsoft.com/office/drawing/2014/main" id="{74DED67F-2587-B010-7C63-792153313F94}"/>
              </a:ext>
            </a:extLst>
          </p:cNvPr>
          <p:cNvSpPr/>
          <p:nvPr/>
        </p:nvSpPr>
        <p:spPr>
          <a:xfrm rot="939156">
            <a:off x="6741418" y="-498688"/>
            <a:ext cx="1384207" cy="1325855"/>
          </a:xfrm>
          <a:custGeom>
            <a:avLst/>
            <a:gdLst>
              <a:gd name="csX0" fmla="*/ 0 w 1384207"/>
              <a:gd name="csY0" fmla="*/ 1325856 h 1325855"/>
              <a:gd name="csX1" fmla="*/ 0 w 1384207"/>
              <a:gd name="csY1" fmla="*/ 0 h 1325855"/>
              <a:gd name="csX2" fmla="*/ 1384208 w 1384207"/>
              <a:gd name="csY2" fmla="*/ 1325856 h 1325855"/>
              <a:gd name="csX3" fmla="*/ 0 w 1384207"/>
              <a:gd name="csY3" fmla="*/ 1325856 h 1325855"/>
            </a:gdLst>
            <a:ahLst/>
            <a:cxnLst>
              <a:cxn ang="0">
                <a:pos x="csX0" y="csY0"/>
              </a:cxn>
              <a:cxn ang="0">
                <a:pos x="csX1" y="csY1"/>
              </a:cxn>
              <a:cxn ang="0">
                <a:pos x="csX2" y="csY2"/>
              </a:cxn>
              <a:cxn ang="0">
                <a:pos x="csX3" y="csY3"/>
              </a:cxn>
            </a:cxnLst>
            <a:rect l="l" t="t" r="r" b="b"/>
            <a:pathLst>
              <a:path w="1384207" h="1325855">
                <a:moveTo>
                  <a:pt x="0" y="1325856"/>
                </a:moveTo>
                <a:lnTo>
                  <a:pt x="0" y="0"/>
                </a:lnTo>
                <a:cubicBezTo>
                  <a:pt x="745463" y="0"/>
                  <a:pt x="1351856" y="588400"/>
                  <a:pt x="1384208" y="1325856"/>
                </a:cubicBezTo>
                <a:lnTo>
                  <a:pt x="0" y="1325856"/>
                </a:lnTo>
                <a:close/>
              </a:path>
            </a:pathLst>
          </a:custGeom>
          <a:solidFill>
            <a:schemeClr val="accent4"/>
          </a:solidFill>
          <a:ln w="4588" cap="flat">
            <a:noFill/>
            <a:prstDash val="solid"/>
            <a:miter/>
          </a:ln>
        </p:spPr>
        <p:txBody>
          <a:bodyPr/>
          <a:lstStyle/>
          <a:p>
            <a:endParaRPr lang="en-SI"/>
          </a:p>
        </p:txBody>
      </p:sp>
      <p:sp>
        <p:nvSpPr>
          <p:cNvPr id="24" name="Freeform: Shape 23">
            <a:extLst>
              <a:ext uri="{FF2B5EF4-FFF2-40B4-BE49-F238E27FC236}">
                <a16:creationId xmlns:a16="http://schemas.microsoft.com/office/drawing/2014/main" id="{FB7C8BCD-030B-5534-FF55-4A1483236449}"/>
              </a:ext>
            </a:extLst>
          </p:cNvPr>
          <p:cNvSpPr/>
          <p:nvPr/>
        </p:nvSpPr>
        <p:spPr>
          <a:xfrm rot="939156">
            <a:off x="6330168" y="947341"/>
            <a:ext cx="1384207" cy="1325855"/>
          </a:xfrm>
          <a:custGeom>
            <a:avLst/>
            <a:gdLst>
              <a:gd name="csX0" fmla="*/ 1384208 w 1384207"/>
              <a:gd name="csY0" fmla="*/ 0 h 1325855"/>
              <a:gd name="csX1" fmla="*/ 1384208 w 1384207"/>
              <a:gd name="csY1" fmla="*/ 1325856 h 1325855"/>
              <a:gd name="csX2" fmla="*/ 0 w 1384207"/>
              <a:gd name="csY2" fmla="*/ 0 h 1325855"/>
              <a:gd name="csX3" fmla="*/ 1384208 w 1384207"/>
              <a:gd name="csY3" fmla="*/ 0 h 1325855"/>
            </a:gdLst>
            <a:ahLst/>
            <a:cxnLst>
              <a:cxn ang="0">
                <a:pos x="csX0" y="csY0"/>
              </a:cxn>
              <a:cxn ang="0">
                <a:pos x="csX1" y="csY1"/>
              </a:cxn>
              <a:cxn ang="0">
                <a:pos x="csX2" y="csY2"/>
              </a:cxn>
              <a:cxn ang="0">
                <a:pos x="csX3" y="csY3"/>
              </a:cxn>
            </a:cxnLst>
            <a:rect l="l" t="t" r="r" b="b"/>
            <a:pathLst>
              <a:path w="1384207" h="1325855">
                <a:moveTo>
                  <a:pt x="1384208" y="0"/>
                </a:moveTo>
                <a:lnTo>
                  <a:pt x="1384208" y="1325856"/>
                </a:lnTo>
                <a:cubicBezTo>
                  <a:pt x="638791" y="1325856"/>
                  <a:pt x="32397" y="737502"/>
                  <a:pt x="0" y="0"/>
                </a:cubicBezTo>
                <a:lnTo>
                  <a:pt x="1384208" y="0"/>
                </a:lnTo>
                <a:close/>
              </a:path>
            </a:pathLst>
          </a:custGeom>
          <a:solidFill>
            <a:schemeClr val="bg2"/>
          </a:solidFill>
          <a:ln w="4588" cap="flat">
            <a:noFill/>
            <a:prstDash val="solid"/>
            <a:miter/>
          </a:ln>
        </p:spPr>
        <p:txBody>
          <a:bodyPr/>
          <a:lstStyle/>
          <a:p>
            <a:endParaRPr lang="en-SI"/>
          </a:p>
        </p:txBody>
      </p:sp>
      <p:pic>
        <p:nvPicPr>
          <p:cNvPr id="26" name="Graphic 25">
            <a:extLst>
              <a:ext uri="{FF2B5EF4-FFF2-40B4-BE49-F238E27FC236}">
                <a16:creationId xmlns:a16="http://schemas.microsoft.com/office/drawing/2014/main" id="{CF1EE7FA-6E77-A6A6-EDBD-A9D3AA70C6AB}"/>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rot="19786787">
            <a:off x="4882421" y="1668752"/>
            <a:ext cx="1152303" cy="2304606"/>
          </a:xfrm>
          <a:prstGeom prst="rect">
            <a:avLst/>
          </a:prstGeom>
        </p:spPr>
      </p:pic>
      <p:pic>
        <p:nvPicPr>
          <p:cNvPr id="28" name="Graphic 27">
            <a:extLst>
              <a:ext uri="{FF2B5EF4-FFF2-40B4-BE49-F238E27FC236}">
                <a16:creationId xmlns:a16="http://schemas.microsoft.com/office/drawing/2014/main" id="{9A1B0DA5-689F-EBD2-B08B-DB9B68E9DB7C}"/>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236296" y="2873271"/>
            <a:ext cx="1690595" cy="1690595"/>
          </a:xfrm>
          <a:prstGeom prst="rect">
            <a:avLst/>
          </a:prstGeom>
        </p:spPr>
      </p:pic>
      <p:pic>
        <p:nvPicPr>
          <p:cNvPr id="30" name="Graphic 29">
            <a:extLst>
              <a:ext uri="{FF2B5EF4-FFF2-40B4-BE49-F238E27FC236}">
                <a16:creationId xmlns:a16="http://schemas.microsoft.com/office/drawing/2014/main" id="{C4CEB921-D4DC-B7DE-4BC7-DD104602843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543768" y="-452586"/>
            <a:ext cx="1550800" cy="1550800"/>
          </a:xfrm>
          <a:prstGeom prst="rect">
            <a:avLst/>
          </a:prstGeom>
        </p:spPr>
      </p:pic>
      <p:sp>
        <p:nvSpPr>
          <p:cNvPr id="2" name="Title 4">
            <a:extLst>
              <a:ext uri="{FF2B5EF4-FFF2-40B4-BE49-F238E27FC236}">
                <a16:creationId xmlns:a16="http://schemas.microsoft.com/office/drawing/2014/main" id="{CD7529BE-2914-A28B-91BE-46C549517A17}"/>
              </a:ext>
            </a:extLst>
          </p:cNvPr>
          <p:cNvSpPr txBox="1">
            <a:spLocks/>
          </p:cNvSpPr>
          <p:nvPr/>
        </p:nvSpPr>
        <p:spPr>
          <a:xfrm>
            <a:off x="601990" y="1141822"/>
            <a:ext cx="4204507" cy="322699"/>
          </a:xfrm>
          <a:prstGeom prst="rect">
            <a:avLst/>
          </a:prstGeom>
        </p:spPr>
        <p:txBody>
          <a:bodyPr vert="horz" lIns="91440" tIns="45720" rIns="91440" bIns="45720" rtlCol="0" anchor="ctr">
            <a:noAutofit/>
          </a:bodyPr>
          <a:lstStyle>
            <a:lvl1pPr algn="ctr" defTabSz="914400" rtl="0" eaLnBrk="1" latinLnBrk="0" hangingPunct="1">
              <a:spcBef>
                <a:spcPct val="0"/>
              </a:spcBef>
              <a:buNone/>
              <a:defRPr sz="3200" b="0" i="0" kern="1200">
                <a:solidFill>
                  <a:srgbClr val="2C303C"/>
                </a:solidFill>
                <a:latin typeface="Arial Nova" panose="020B0504020202020204" pitchFamily="34" charset="0"/>
                <a:ea typeface="Arial Nova" panose="020B0504020202020204" pitchFamily="34" charset="0"/>
                <a:cs typeface="Arial Nova Light" panose="020F0302020204030204" pitchFamily="34" charset="0"/>
              </a:defRPr>
            </a:lvl1pPr>
          </a:lstStyle>
          <a:p>
            <a:pPr algn="l"/>
            <a:r>
              <a:rPr lang="en-US" sz="1200" dirty="0">
                <a:solidFill>
                  <a:schemeClr val="bg2"/>
                </a:solidFill>
                <a:ea typeface="Andika"/>
                <a:cs typeface="Arial" panose="020B0604020202020204" pitchFamily="34" charset="0"/>
                <a:sym typeface="Andika"/>
              </a:rPr>
              <a:t>YOU HAVE REACHED THE END OF </a:t>
            </a:r>
            <a:endParaRPr lang="en-SI" sz="1200" dirty="0">
              <a:solidFill>
                <a:schemeClr val="bg2"/>
              </a:solidFill>
              <a:cs typeface="Arial" panose="020B0604020202020204" pitchFamily="34" charset="0"/>
            </a:endParaRPr>
          </a:p>
        </p:txBody>
      </p:sp>
    </p:spTree>
    <p:extLst>
      <p:ext uri="{BB962C8B-B14F-4D97-AF65-F5344CB8AC3E}">
        <p14:creationId xmlns:p14="http://schemas.microsoft.com/office/powerpoint/2010/main" val="2608064321"/>
      </p:ext>
    </p:extLst>
  </p:cSld>
  <p:clrMapOvr>
    <a:masterClrMapping/>
  </p:clrMapOvr>
</p:sld>
</file>

<file path=ppt/theme/theme1.xml><?xml version="1.0" encoding="utf-8"?>
<a:theme xmlns:a="http://schemas.openxmlformats.org/drawingml/2006/main" name="Officeova tema">
  <a:themeElements>
    <a:clrScheme name="EngageAll">
      <a:dk1>
        <a:srgbClr val="2B303B"/>
      </a:dk1>
      <a:lt1>
        <a:srgbClr val="FFFDFF"/>
      </a:lt1>
      <a:dk2>
        <a:srgbClr val="2B303B"/>
      </a:dk2>
      <a:lt2>
        <a:srgbClr val="FFFFFF"/>
      </a:lt2>
      <a:accent1>
        <a:srgbClr val="EB6335"/>
      </a:accent1>
      <a:accent2>
        <a:srgbClr val="409587"/>
      </a:accent2>
      <a:accent3>
        <a:srgbClr val="F09C37"/>
      </a:accent3>
      <a:accent4>
        <a:srgbClr val="4895EA"/>
      </a:accent4>
      <a:accent5>
        <a:srgbClr val="515B9D"/>
      </a:accent5>
      <a:accent6>
        <a:srgbClr val="2B303B"/>
      </a:accent6>
      <a:hlink>
        <a:srgbClr val="4895EA"/>
      </a:hlink>
      <a:folHlink>
        <a:srgbClr val="FFFFFF"/>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EINCLUSION_PPT" id="{ABBC59A2-3B62-6E46-A022-014FA2A14A3B}" vid="{1D97DFDC-084E-5C4A-9019-155BEF11D06C}"/>
    </a:ext>
  </a:extLst>
</a:theme>
</file>

<file path=ppt/theme/theme2.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ova tema">
  <a:themeElements>
    <a:clrScheme name="Pisarn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Pisarn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Pisarn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4126</TotalTime>
  <Words>778</Words>
  <Application>Microsoft Macintosh PowerPoint</Application>
  <PresentationFormat>On-screen Show (16:9)</PresentationFormat>
  <Paragraphs>62</Paragraphs>
  <Slides>14</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14</vt:i4>
      </vt:variant>
    </vt:vector>
  </HeadingPairs>
  <TitlesOfParts>
    <vt:vector size="21" baseType="lpstr">
      <vt:lpstr>Andika</vt:lpstr>
      <vt:lpstr>Arial</vt:lpstr>
      <vt:lpstr>Arial Nova</vt:lpstr>
      <vt:lpstr>Calibri</vt:lpstr>
      <vt:lpstr>DINPro-Bold</vt:lpstr>
      <vt:lpstr>Helvetica</vt:lpstr>
      <vt:lpstr>Officeova tema</vt:lpstr>
      <vt:lpstr>Conduct and Expectations</vt:lpstr>
      <vt:lpstr>In this session you will</vt:lpstr>
      <vt:lpstr>Mentimeter Activity</vt:lpstr>
      <vt:lpstr>Case Scenario</vt:lpstr>
      <vt:lpstr>The Event Planning Dilemma</vt:lpstr>
      <vt:lpstr>PowerPoint Presentation</vt:lpstr>
      <vt:lpstr>Consequences of Negative Comments</vt:lpstr>
      <vt:lpstr>Addressing Conduct</vt:lpstr>
      <vt:lpstr>Addressing Inappropriate Behaviour</vt:lpstr>
      <vt:lpstr>Future Strategies</vt:lpstr>
      <vt:lpstr>Key Takeaways</vt:lpstr>
      <vt:lpstr>PowerPoint Presentation</vt:lpstr>
      <vt:lpstr>Here are some useful video links to further support you</vt:lpstr>
      <vt:lpstr>Conduct and Expectations</vt:lpstr>
    </vt:vector>
  </TitlesOfParts>
  <Company>Microsoft</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PowerPointova predstavitev</dc:title>
  <dc:creator>PC</dc:creator>
  <cp:lastModifiedBy>Nuša Karo</cp:lastModifiedBy>
  <cp:revision>214</cp:revision>
  <dcterms:created xsi:type="dcterms:W3CDTF">2016-12-15T13:31:48Z</dcterms:created>
  <dcterms:modified xsi:type="dcterms:W3CDTF">2026-09-21T10:37:50Z</dcterms:modified>
</cp:coreProperties>
</file>